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79963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804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57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159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71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248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590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4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78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91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454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DF313EA0-0BC7-4727-96CF-F5910A5C301E}" type="datetimeFigureOut">
              <a:rPr lang="hu-HU" smtClean="0"/>
              <a:t>2022. 11. 24.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DDE7895-4A73-4285-B6E0-76FD2C004CF9}" type="slidenum">
              <a:rPr lang="hu-HU" smtClean="0"/>
              <a:t>‹Nr.›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70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560E3F-CA91-4623-9041-45AF9315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4" y="184632"/>
            <a:ext cx="11162581" cy="1661430"/>
          </a:xfrm>
        </p:spPr>
        <p:txBody>
          <a:bodyPr>
            <a:normAutofit/>
          </a:bodyPr>
          <a:lstStyle/>
          <a:p>
            <a:pPr algn="ctr"/>
            <a:r>
              <a:rPr lang="de-AT" sz="4800" dirty="0" smtClean="0"/>
              <a:t>HEAL NOW – </a:t>
            </a:r>
            <a:r>
              <a:rPr lang="hu-HU" sz="4800" dirty="0" smtClean="0"/>
              <a:t>Kooperációs </a:t>
            </a:r>
            <a:r>
              <a:rPr lang="de-AT" sz="4800" dirty="0" smtClean="0"/>
              <a:t/>
            </a:r>
            <a:br>
              <a:rPr lang="de-AT" sz="4800" dirty="0" smtClean="0"/>
            </a:br>
            <a:r>
              <a:rPr lang="hu-HU" sz="4800" dirty="0" smtClean="0"/>
              <a:t>Dokumentum</a:t>
            </a:r>
            <a:r>
              <a:rPr lang="de-AT" sz="4800" dirty="0" smtClean="0"/>
              <a:t> (HU)</a:t>
            </a:r>
            <a:endParaRPr lang="hu-HU" sz="6000" b="1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C1EA6B2-EC5A-4F61-9E56-F42EDD9E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3" y="4444842"/>
            <a:ext cx="4991312" cy="22331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9C55426-ECF0-4875-ABC8-678A9F0584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4" y="4486489"/>
            <a:ext cx="2647984" cy="21915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17584" y="1966823"/>
            <a:ext cx="11162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4800" dirty="0"/>
              <a:t>HEAL NOW – </a:t>
            </a:r>
            <a:r>
              <a:rPr lang="de-AT" sz="4800" dirty="0" smtClean="0"/>
              <a:t/>
            </a:r>
            <a:br>
              <a:rPr lang="de-AT" sz="4800" dirty="0" smtClean="0"/>
            </a:br>
            <a:r>
              <a:rPr lang="de-AT" sz="4800" dirty="0" smtClean="0"/>
              <a:t>Kooperationsagenda </a:t>
            </a:r>
            <a:r>
              <a:rPr lang="de-AT" sz="4800" dirty="0"/>
              <a:t>(HU</a:t>
            </a:r>
            <a:r>
              <a:rPr lang="de-AT" sz="4800" dirty="0" smtClean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17584" y="3641619"/>
            <a:ext cx="111625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Tóth Dóra</a:t>
            </a:r>
            <a:endParaRPr lang="de-AT" sz="2000" dirty="0"/>
          </a:p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06234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Életszínvonal </a:t>
            </a:r>
            <a:r>
              <a:rPr lang="hu-HU" dirty="0" smtClean="0"/>
              <a:t>statisztikák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Statistik zum Lebensstandard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" y="2524194"/>
            <a:ext cx="7193280" cy="4005897"/>
          </a:xfrm>
        </p:spPr>
      </p:pic>
    </p:spTree>
    <p:extLst>
      <p:ext uri="{BB962C8B-B14F-4D97-AF65-F5344CB8AC3E}">
        <p14:creationId xmlns:p14="http://schemas.microsoft.com/office/powerpoint/2010/main" val="134045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Életszínvonal </a:t>
            </a:r>
            <a:r>
              <a:rPr lang="hu-HU" dirty="0" smtClean="0"/>
              <a:t>statisztikák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Statistik zum Lebensstandard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908663"/>
            <a:ext cx="7879908" cy="2353178"/>
          </a:xfrm>
        </p:spPr>
      </p:pic>
    </p:spTree>
    <p:extLst>
      <p:ext uri="{BB962C8B-B14F-4D97-AF65-F5344CB8AC3E}">
        <p14:creationId xmlns:p14="http://schemas.microsoft.com/office/powerpoint/2010/main" val="342157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Életszínvonal </a:t>
            </a:r>
            <a:r>
              <a:rPr lang="hu-HU" dirty="0" smtClean="0"/>
              <a:t>statisztikák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Statistik zum Lebensstandard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4" y="1942556"/>
            <a:ext cx="7294003" cy="5050428"/>
          </a:xfrm>
        </p:spPr>
      </p:pic>
    </p:spTree>
    <p:extLst>
      <p:ext uri="{BB962C8B-B14F-4D97-AF65-F5344CB8AC3E}">
        <p14:creationId xmlns:p14="http://schemas.microsoft.com/office/powerpoint/2010/main" val="411276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3860" y="2021319"/>
            <a:ext cx="9692640" cy="1325562"/>
          </a:xfrm>
        </p:spPr>
        <p:txBody>
          <a:bodyPr>
            <a:normAutofit fontScale="90000"/>
          </a:bodyPr>
          <a:lstStyle/>
          <a:p>
            <a:r>
              <a:rPr lang="hu-HU" sz="3100" dirty="0"/>
              <a:t>2. Az osztrák-magyar határtérségben működő köz- és </a:t>
            </a:r>
            <a:r>
              <a:rPr lang="hu-HU" sz="3100" dirty="0" smtClean="0"/>
              <a:t>magán </a:t>
            </a:r>
            <a:r>
              <a:rPr lang="hu-HU" sz="3100" dirty="0"/>
              <a:t>egészségügyi ellátórendszer intézményi </a:t>
            </a:r>
            <a:r>
              <a:rPr lang="hu-HU" sz="3100" dirty="0" smtClean="0"/>
              <a:t>struktúrájának</a:t>
            </a:r>
            <a:r>
              <a:rPr lang="de-AT" sz="3100" dirty="0" smtClean="0"/>
              <a:t> </a:t>
            </a:r>
            <a:r>
              <a:rPr lang="hu-HU" sz="3100" dirty="0" smtClean="0"/>
              <a:t>bemutatása</a:t>
            </a:r>
            <a:r>
              <a:rPr lang="de-AT" sz="3100" dirty="0" smtClean="0"/>
              <a:t> / </a:t>
            </a:r>
            <a:r>
              <a:rPr lang="de-AT" sz="3100" dirty="0" smtClean="0">
                <a:solidFill>
                  <a:srgbClr val="0070C0"/>
                </a:solidFill>
              </a:rPr>
              <a:t>Darstellung der institutionellen Struktur des Gesundheitswesens (öffentlich und privat) in der österreichisch-ungarischen Grenzregion</a:t>
            </a:r>
            <a:r>
              <a:rPr lang="hu-HU" sz="3100" dirty="0" smtClean="0"/>
              <a:t/>
            </a:r>
            <a:br>
              <a:rPr lang="hu-HU" sz="3100" dirty="0" smtClean="0"/>
            </a:br>
            <a:r>
              <a:rPr lang="hu-HU" dirty="0"/>
              <a:t/>
            </a:r>
            <a:br>
              <a:rPr lang="hu-HU" dirty="0"/>
            </a:b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5058" y="2945357"/>
            <a:ext cx="10619116" cy="3496037"/>
          </a:xfrm>
        </p:spPr>
        <p:txBody>
          <a:bodyPr/>
          <a:lstStyle/>
          <a:p>
            <a:r>
              <a:rPr lang="hu-HU" dirty="0" smtClean="0"/>
              <a:t>Ebben </a:t>
            </a:r>
            <a:r>
              <a:rPr lang="hu-HU" dirty="0"/>
              <a:t>a fejezetben kerül sor az egészségügyi ellátás intézményi struktúrájának felmérésére a </a:t>
            </a:r>
            <a:r>
              <a:rPr lang="hu-HU" dirty="0" smtClean="0"/>
              <a:t>határtérségre vonatkozóan</a:t>
            </a:r>
            <a:r>
              <a:rPr lang="hu-HU" dirty="0"/>
              <a:t>, beleértve a járóbeteg, illetve a fekvőbeteg szakellátást, a magán- és állami létesítményeket, </a:t>
            </a:r>
            <a:r>
              <a:rPr lang="hu-HU" dirty="0" smtClean="0"/>
              <a:t>a kapcsolódó </a:t>
            </a:r>
            <a:r>
              <a:rPr lang="hu-HU" dirty="0"/>
              <a:t>kapacitásokat, továbbá a jelenlegi egészségügyi infrastruktúra elérhetőségét</a:t>
            </a:r>
            <a:r>
              <a:rPr lang="hu-HU" dirty="0" smtClean="0"/>
              <a:t>.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Dieses Kapitel beschreibt die institutionelle Struktur der Gesundheitsversorgung, einschließlich der ambulanten und stationären spezialisierten Versorgung, der privaten und öffentlichen Einrichtungen inklusive Kapazitäten und Verfügbarkeit der Infrastruktur.</a:t>
            </a:r>
            <a:endParaRPr lang="hu-HU" dirty="0" smtClean="0"/>
          </a:p>
          <a:p>
            <a:r>
              <a:rPr lang="hu-HU" dirty="0" smtClean="0"/>
              <a:t> </a:t>
            </a:r>
            <a:r>
              <a:rPr lang="hu-HU" dirty="0"/>
              <a:t>A két központi téma </a:t>
            </a:r>
            <a:r>
              <a:rPr lang="hu-HU" dirty="0" smtClean="0"/>
              <a:t>a sürgősségi </a:t>
            </a:r>
            <a:r>
              <a:rPr lang="hu-HU" dirty="0"/>
              <a:t>ellátás és a betegszállítás (mentés</a:t>
            </a:r>
            <a:r>
              <a:rPr lang="hu-HU" dirty="0" smtClean="0"/>
              <a:t>).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Die beiden zentralen Themen sind die Notfallversorgung und der Patiententransport (Krankenwagen).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44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9343" y="676311"/>
            <a:ext cx="10376542" cy="1325562"/>
          </a:xfrm>
        </p:spPr>
        <p:txBody>
          <a:bodyPr>
            <a:noAutofit/>
          </a:bodyPr>
          <a:lstStyle/>
          <a:p>
            <a:r>
              <a:rPr lang="hu-HU" sz="3200" dirty="0" smtClean="0"/>
              <a:t>Várható élettartam, leggyakoribb betegségek, fő egészségügyi </a:t>
            </a:r>
            <a:r>
              <a:rPr lang="hu-HU" sz="3200" dirty="0" smtClean="0"/>
              <a:t>ellátók</a:t>
            </a:r>
            <a:r>
              <a:rPr lang="de-AT" sz="3200" dirty="0" smtClean="0"/>
              <a:t/>
            </a:r>
            <a:br>
              <a:rPr lang="de-AT" sz="3200" dirty="0" smtClean="0"/>
            </a:br>
            <a:r>
              <a:rPr lang="de-AT" sz="3200" dirty="0" smtClean="0">
                <a:solidFill>
                  <a:srgbClr val="0070C0"/>
                </a:solidFill>
              </a:rPr>
              <a:t>Lebenserwartung, häufigste Erkrankungen, wichtigste Gesundheitsdienstleister</a:t>
            </a:r>
            <a:endParaRPr lang="en-US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69343" y="2177143"/>
            <a:ext cx="10376542" cy="4351337"/>
          </a:xfrm>
        </p:spPr>
        <p:txBody>
          <a:bodyPr>
            <a:normAutofit/>
          </a:bodyPr>
          <a:lstStyle/>
          <a:p>
            <a:r>
              <a:rPr lang="hu-HU" sz="2000" dirty="0"/>
              <a:t>Az adatok szerint </a:t>
            </a:r>
            <a:r>
              <a:rPr lang="hu-HU" sz="2000" dirty="0" smtClean="0"/>
              <a:t>a </a:t>
            </a:r>
            <a:r>
              <a:rPr lang="hu-HU" sz="2000" dirty="0"/>
              <a:t>várható élettartam - mind a férfi, mind a női népességben a </a:t>
            </a:r>
            <a:r>
              <a:rPr lang="hu-HU" sz="2000" dirty="0" smtClean="0"/>
              <a:t>regionális </a:t>
            </a:r>
            <a:r>
              <a:rPr lang="hu-HU" sz="2000" dirty="0"/>
              <a:t>szinten - 2001 és 2019 között valamivel magasabb, mint az ország más részein</a:t>
            </a:r>
            <a:r>
              <a:rPr lang="hu-HU" sz="2000" dirty="0" smtClean="0"/>
              <a:t>.</a:t>
            </a:r>
            <a:r>
              <a:rPr lang="de-AT" sz="2000" dirty="0" smtClean="0"/>
              <a:t> / </a:t>
            </a:r>
            <a:r>
              <a:rPr lang="de-AT" sz="2000" dirty="0" smtClean="0">
                <a:solidFill>
                  <a:srgbClr val="0070C0"/>
                </a:solidFill>
              </a:rPr>
              <a:t>Die Daten zeigen, dass die Lebenserwartung im Grenzraum zwischen 2001 und 2019 leicht höher ist als in anderen Teilen des Landes.</a:t>
            </a:r>
            <a:endParaRPr lang="hu-HU" sz="2000" dirty="0" smtClean="0"/>
          </a:p>
          <a:p>
            <a:r>
              <a:rPr lang="hu-HU" sz="2000" dirty="0" smtClean="0"/>
              <a:t> </a:t>
            </a:r>
            <a:r>
              <a:rPr lang="hu-HU" sz="2000" dirty="0"/>
              <a:t>A várható </a:t>
            </a:r>
            <a:r>
              <a:rPr lang="hu-HU" sz="2000" dirty="0" smtClean="0"/>
              <a:t>életévek </a:t>
            </a:r>
            <a:r>
              <a:rPr lang="hu-HU" sz="2000" dirty="0"/>
              <a:t>folyamatosan Győr-Moson-Sopron megyében a legmagasabbak a vizsgált megyék közül. </a:t>
            </a:r>
            <a:r>
              <a:rPr lang="de-AT" sz="2000" dirty="0" smtClean="0"/>
              <a:t>/ </a:t>
            </a:r>
            <a:r>
              <a:rPr lang="de-AT" sz="2000" dirty="0" smtClean="0">
                <a:solidFill>
                  <a:srgbClr val="0070C0"/>
                </a:solidFill>
              </a:rPr>
              <a:t>Die Lebenserwartung im Komitat </a:t>
            </a:r>
            <a:r>
              <a:rPr lang="de-AT" sz="2000" dirty="0" err="1" smtClean="0">
                <a:solidFill>
                  <a:srgbClr val="0070C0"/>
                </a:solidFill>
              </a:rPr>
              <a:t>Györ</a:t>
            </a:r>
            <a:r>
              <a:rPr lang="de-AT" sz="2000" dirty="0" smtClean="0">
                <a:solidFill>
                  <a:srgbClr val="0070C0"/>
                </a:solidFill>
              </a:rPr>
              <a:t>-</a:t>
            </a:r>
            <a:r>
              <a:rPr lang="de-AT" sz="2000" dirty="0" err="1" smtClean="0">
                <a:solidFill>
                  <a:srgbClr val="0070C0"/>
                </a:solidFill>
              </a:rPr>
              <a:t>Moson</a:t>
            </a:r>
            <a:r>
              <a:rPr lang="de-AT" sz="2000" dirty="0" smtClean="0">
                <a:solidFill>
                  <a:srgbClr val="0070C0"/>
                </a:solidFill>
              </a:rPr>
              <a:t>-Sopron ist dabei am höchsten.</a:t>
            </a:r>
            <a:endParaRPr lang="hu-HU" sz="2000" dirty="0"/>
          </a:p>
          <a:p>
            <a:r>
              <a:rPr lang="hu-HU" sz="2000" dirty="0"/>
              <a:t>Ezzel szemben, ha összehasonlítjuk az adatokat az osztrák országos statisztikákkal, akkor egyértelmű, hogy a magyarországi rész </a:t>
            </a:r>
            <a:r>
              <a:rPr lang="hu-HU" sz="2000" dirty="0" smtClean="0"/>
              <a:t>nagy </a:t>
            </a:r>
            <a:r>
              <a:rPr lang="hu-HU" sz="2000" dirty="0"/>
              <a:t>lemaradással rendelkezik </a:t>
            </a:r>
            <a:r>
              <a:rPr lang="hu-HU" sz="1600" dirty="0"/>
              <a:t>(az osztrák adatok Burgenlandban és Alsó-Ausztriában tartalmazhatnak némi eltérést az országos számokhoz képest)</a:t>
            </a:r>
            <a:r>
              <a:rPr lang="hu-HU" sz="2000" dirty="0"/>
              <a:t>. </a:t>
            </a:r>
            <a:r>
              <a:rPr lang="de-AT" sz="2000" dirty="0" smtClean="0"/>
              <a:t>/ </a:t>
            </a:r>
            <a:r>
              <a:rPr lang="de-AT" sz="2000" dirty="0" smtClean="0">
                <a:solidFill>
                  <a:srgbClr val="0070C0"/>
                </a:solidFill>
              </a:rPr>
              <a:t>Verglichen mit nationalen Statistiken Österreichs zeigt sich jedoch, dass der ungarische Teil weit hinterherhinkt </a:t>
            </a:r>
            <a:r>
              <a:rPr lang="de-AT" sz="1600" dirty="0" smtClean="0">
                <a:solidFill>
                  <a:srgbClr val="0070C0"/>
                </a:solidFill>
              </a:rPr>
              <a:t>(leichte Datendiskrepanzen auf nationaler/regionaler Ebene in Österreich möglich)</a:t>
            </a:r>
            <a:r>
              <a:rPr lang="de-AT" sz="2000" dirty="0" smtClean="0">
                <a:solidFill>
                  <a:srgbClr val="0070C0"/>
                </a:solidFill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1151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Várható </a:t>
            </a:r>
            <a:r>
              <a:rPr lang="hu-HU" dirty="0" smtClean="0"/>
              <a:t>élettartam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Lebenserwartung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39" y="2246811"/>
            <a:ext cx="8412573" cy="3109751"/>
          </a:xfrm>
        </p:spPr>
      </p:pic>
    </p:spTree>
    <p:extLst>
      <p:ext uri="{BB962C8B-B14F-4D97-AF65-F5344CB8AC3E}">
        <p14:creationId xmlns:p14="http://schemas.microsoft.com/office/powerpoint/2010/main" val="2243106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 leggyakoribb megbetegedés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Die 5 häufigsten Erkrankungen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569030"/>
            <a:ext cx="8439978" cy="2723300"/>
          </a:xfrm>
        </p:spPr>
      </p:pic>
    </p:spTree>
    <p:extLst>
      <p:ext uri="{BB962C8B-B14F-4D97-AF65-F5344CB8AC3E}">
        <p14:creationId xmlns:p14="http://schemas.microsoft.com/office/powerpoint/2010/main" val="1208078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1872" y="581414"/>
            <a:ext cx="9692640" cy="81860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Kórházak és </a:t>
            </a:r>
            <a:r>
              <a:rPr lang="hu-HU" dirty="0" smtClean="0"/>
              <a:t>kapacitásuk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Krankenhäuser und ihre Kapazitäten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7585" y="1764471"/>
            <a:ext cx="10092906" cy="4351337"/>
          </a:xfrm>
        </p:spPr>
        <p:txBody>
          <a:bodyPr/>
          <a:lstStyle/>
          <a:p>
            <a:r>
              <a:rPr lang="en-US" dirty="0" err="1"/>
              <a:t>Összesen</a:t>
            </a:r>
            <a:r>
              <a:rPr lang="en-US" dirty="0"/>
              <a:t> 12 </a:t>
            </a:r>
            <a:r>
              <a:rPr lang="en-US" dirty="0" err="1"/>
              <a:t>kórház</a:t>
            </a:r>
            <a:r>
              <a:rPr lang="en-US" dirty="0"/>
              <a:t> van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elemzésbe</a:t>
            </a:r>
            <a:r>
              <a:rPr lang="en-US" dirty="0"/>
              <a:t> </a:t>
            </a:r>
            <a:r>
              <a:rPr lang="en-US" dirty="0" err="1"/>
              <a:t>bevont</a:t>
            </a:r>
            <a:r>
              <a:rPr lang="en-US" dirty="0"/>
              <a:t> Magyar </a:t>
            </a:r>
            <a:r>
              <a:rPr lang="en-US" dirty="0" err="1"/>
              <a:t>Határmenti</a:t>
            </a:r>
            <a:r>
              <a:rPr lang="en-US" dirty="0"/>
              <a:t> </a:t>
            </a:r>
            <a:r>
              <a:rPr lang="en-US" dirty="0" err="1"/>
              <a:t>Régióban</a:t>
            </a:r>
            <a:r>
              <a:rPr lang="en-US" dirty="0"/>
              <a:t>, </a:t>
            </a:r>
            <a:r>
              <a:rPr lang="en-US" dirty="0" err="1"/>
              <a:t>amely</a:t>
            </a:r>
            <a:r>
              <a:rPr lang="en-US" dirty="0"/>
              <a:t> a </a:t>
            </a:r>
            <a:r>
              <a:rPr lang="hu-HU" dirty="0" smtClean="0"/>
              <a:t>már említett </a:t>
            </a:r>
            <a:r>
              <a:rPr lang="en-US" dirty="0" smtClean="0"/>
              <a:t>NUTS-3 </a:t>
            </a:r>
            <a:r>
              <a:rPr lang="en-US" dirty="0" err="1"/>
              <a:t>régiókból</a:t>
            </a:r>
            <a:r>
              <a:rPr lang="en-US" dirty="0"/>
              <a:t> </a:t>
            </a:r>
            <a:r>
              <a:rPr lang="en-US" dirty="0" err="1"/>
              <a:t>áll</a:t>
            </a:r>
            <a:r>
              <a:rPr lang="en-US" dirty="0"/>
              <a:t>, </a:t>
            </a:r>
            <a:r>
              <a:rPr lang="en-US" dirty="0" err="1"/>
              <a:t>regionálisan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alábbiak</a:t>
            </a:r>
            <a:r>
              <a:rPr lang="en-US" dirty="0"/>
              <a:t> </a:t>
            </a:r>
            <a:r>
              <a:rPr lang="en-US" dirty="0" err="1"/>
              <a:t>szerint</a:t>
            </a:r>
            <a:r>
              <a:rPr lang="en-US" dirty="0"/>
              <a:t> </a:t>
            </a:r>
            <a:r>
              <a:rPr lang="en-US" dirty="0" err="1"/>
              <a:t>megoszolva</a:t>
            </a:r>
            <a:r>
              <a:rPr lang="en-US" dirty="0"/>
              <a:t>. 2020-tól </a:t>
            </a:r>
            <a:r>
              <a:rPr lang="en-US" dirty="0" err="1"/>
              <a:t>ezek</a:t>
            </a:r>
            <a:r>
              <a:rPr lang="en-US" dirty="0"/>
              <a:t> a </a:t>
            </a:r>
            <a:r>
              <a:rPr lang="en-US" dirty="0" err="1"/>
              <a:t>kórházak</a:t>
            </a:r>
            <a:r>
              <a:rPr lang="en-US" dirty="0"/>
              <a:t> </a:t>
            </a:r>
            <a:r>
              <a:rPr lang="en-US" dirty="0" err="1"/>
              <a:t>összesen</a:t>
            </a:r>
            <a:r>
              <a:rPr lang="en-US" dirty="0"/>
              <a:t> 7 122 </a:t>
            </a:r>
            <a:r>
              <a:rPr lang="en-US" dirty="0" err="1"/>
              <a:t>kórházi</a:t>
            </a:r>
            <a:r>
              <a:rPr lang="en-US" dirty="0"/>
              <a:t> </a:t>
            </a:r>
            <a:r>
              <a:rPr lang="en-US" dirty="0" err="1"/>
              <a:t>ágyat</a:t>
            </a:r>
            <a:r>
              <a:rPr lang="en-US" dirty="0"/>
              <a:t> </a:t>
            </a:r>
            <a:r>
              <a:rPr lang="en-US" dirty="0" err="1" smtClean="0"/>
              <a:t>biztosítanak</a:t>
            </a:r>
            <a:r>
              <a:rPr lang="en-US" dirty="0"/>
              <a:t>, </a:t>
            </a:r>
            <a:r>
              <a:rPr lang="en-US" dirty="0" err="1"/>
              <a:t>ami</a:t>
            </a:r>
            <a:r>
              <a:rPr lang="en-US" dirty="0"/>
              <a:t> </a:t>
            </a:r>
            <a:r>
              <a:rPr lang="en-US" dirty="0" err="1"/>
              <a:t>körülbelül</a:t>
            </a:r>
            <a:r>
              <a:rPr lang="en-US" dirty="0"/>
              <a:t> 7,1 </a:t>
            </a:r>
            <a:r>
              <a:rPr lang="en-US" dirty="0" err="1"/>
              <a:t>ágynak</a:t>
            </a:r>
            <a:r>
              <a:rPr lang="en-US" dirty="0"/>
              <a:t> </a:t>
            </a:r>
            <a:r>
              <a:rPr lang="en-US" dirty="0" err="1"/>
              <a:t>felel</a:t>
            </a:r>
            <a:r>
              <a:rPr lang="en-US" dirty="0"/>
              <a:t> meg 1000 </a:t>
            </a:r>
            <a:r>
              <a:rPr lang="en-US" dirty="0" err="1"/>
              <a:t>lakosra</a:t>
            </a:r>
            <a:r>
              <a:rPr lang="en-US" dirty="0"/>
              <a:t> </a:t>
            </a:r>
            <a:r>
              <a:rPr lang="en-US" dirty="0" err="1" smtClean="0"/>
              <a:t>vetítve</a:t>
            </a:r>
            <a:r>
              <a:rPr lang="en-US" dirty="0" smtClean="0"/>
              <a:t>. / </a:t>
            </a:r>
            <a:r>
              <a:rPr lang="de-AT" dirty="0" smtClean="0">
                <a:solidFill>
                  <a:srgbClr val="0070C0"/>
                </a:solidFill>
              </a:rPr>
              <a:t>In der einbezogenen Grenzregion gibt es auf ungarischer Seite insgesamt 12 Krankenhäuser, welche sich wie untenstehend verteilen. Mit Stand 2020 stellen diese insgesamt 7.122 Betten bereit, was etwa 7,1 Betten/100 Einwohner entspricht.</a:t>
            </a:r>
            <a:endParaRPr lang="de-AT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829" y="3794914"/>
            <a:ext cx="6449432" cy="28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5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9" y="818605"/>
            <a:ext cx="8730678" cy="5482319"/>
          </a:xfrm>
        </p:spPr>
      </p:pic>
    </p:spTree>
    <p:extLst>
      <p:ext uri="{BB962C8B-B14F-4D97-AF65-F5344CB8AC3E}">
        <p14:creationId xmlns:p14="http://schemas.microsoft.com/office/powerpoint/2010/main" val="296053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1830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Betegellátás </a:t>
            </a:r>
            <a:r>
              <a:rPr lang="de-AT" dirty="0" smtClean="0"/>
              <a:t>/ </a:t>
            </a:r>
            <a:r>
              <a:rPr lang="de-AT" dirty="0" smtClean="0">
                <a:solidFill>
                  <a:srgbClr val="0070C0"/>
                </a:solidFill>
              </a:rPr>
              <a:t>Pflege von Patienten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3683" y="1193074"/>
            <a:ext cx="10600829" cy="5682343"/>
          </a:xfrm>
        </p:spPr>
        <p:txBody>
          <a:bodyPr>
            <a:normAutofit/>
          </a:bodyPr>
          <a:lstStyle/>
          <a:p>
            <a:r>
              <a:rPr lang="en-US" sz="1600" dirty="0" err="1"/>
              <a:t>Adataink</a:t>
            </a:r>
            <a:r>
              <a:rPr lang="en-US" sz="1600" dirty="0"/>
              <a:t> a </a:t>
            </a:r>
            <a:r>
              <a:rPr lang="en-US" sz="1600" dirty="0" err="1"/>
              <a:t>Nyugat-dunántúli</a:t>
            </a:r>
            <a:r>
              <a:rPr lang="en-US" sz="1600" dirty="0"/>
              <a:t> </a:t>
            </a:r>
            <a:r>
              <a:rPr lang="en-US" sz="1600" dirty="0" err="1"/>
              <a:t>régió</a:t>
            </a:r>
            <a:r>
              <a:rPr lang="en-US" sz="1600" dirty="0"/>
              <a:t> </a:t>
            </a:r>
            <a:r>
              <a:rPr lang="en-US" sz="1600" dirty="0" err="1"/>
              <a:t>közfinanszírozott</a:t>
            </a:r>
            <a:r>
              <a:rPr lang="en-US" sz="1600" dirty="0"/>
              <a:t> </a:t>
            </a:r>
            <a:r>
              <a:rPr lang="en-US" sz="1600" dirty="0" err="1"/>
              <a:t>ellátást</a:t>
            </a:r>
            <a:r>
              <a:rPr lang="en-US" sz="1600" dirty="0"/>
              <a:t> </a:t>
            </a:r>
            <a:r>
              <a:rPr lang="en-US" sz="1600" dirty="0" err="1"/>
              <a:t>nyújtó</a:t>
            </a:r>
            <a:r>
              <a:rPr lang="en-US" sz="1600" dirty="0"/>
              <a:t> </a:t>
            </a:r>
            <a:r>
              <a:rPr lang="en-US" sz="1600" dirty="0" err="1"/>
              <a:t>fekvőbeteg-ellátó</a:t>
            </a:r>
            <a:r>
              <a:rPr lang="en-US" sz="1600" dirty="0"/>
              <a:t> </a:t>
            </a:r>
            <a:r>
              <a:rPr lang="en-US" sz="1600" dirty="0" err="1"/>
              <a:t>intézményeiből</a:t>
            </a:r>
            <a:r>
              <a:rPr lang="en-US" sz="1600" dirty="0"/>
              <a:t> </a:t>
            </a:r>
            <a:r>
              <a:rPr lang="en-US" sz="1600" dirty="0" err="1"/>
              <a:t>származnak</a:t>
            </a:r>
            <a:r>
              <a:rPr lang="en-US" sz="1600" dirty="0"/>
              <a:t>. </a:t>
            </a:r>
            <a:r>
              <a:rPr lang="en-US" sz="1600" dirty="0" smtClean="0"/>
              <a:t>/ </a:t>
            </a:r>
            <a:r>
              <a:rPr lang="de-AT" sz="1600" dirty="0" smtClean="0">
                <a:solidFill>
                  <a:srgbClr val="0070C0"/>
                </a:solidFill>
              </a:rPr>
              <a:t>Die Daten stammen aus öffentlich finanzierten stationären Pflegeeinrichtungen in </a:t>
            </a:r>
            <a:r>
              <a:rPr lang="de-AT" sz="1600" dirty="0" err="1" smtClean="0">
                <a:solidFill>
                  <a:srgbClr val="0070C0"/>
                </a:solidFill>
              </a:rPr>
              <a:t>Westtransdanubien</a:t>
            </a:r>
            <a:r>
              <a:rPr lang="de-AT" sz="1600" dirty="0" smtClean="0">
                <a:solidFill>
                  <a:srgbClr val="0070C0"/>
                </a:solidFill>
              </a:rPr>
              <a:t>.</a:t>
            </a:r>
            <a:endParaRPr lang="de-AT" sz="1600" dirty="0" smtClean="0"/>
          </a:p>
          <a:p>
            <a:r>
              <a:rPr lang="en-US" sz="1600" dirty="0" err="1" smtClean="0"/>
              <a:t>Tizenkét</a:t>
            </a:r>
            <a:r>
              <a:rPr lang="en-US" sz="1600" dirty="0" smtClean="0"/>
              <a:t> </a:t>
            </a:r>
            <a:r>
              <a:rPr lang="en-US" sz="1600" dirty="0" err="1"/>
              <a:t>ilyen</a:t>
            </a:r>
            <a:r>
              <a:rPr lang="en-US" sz="1600" dirty="0"/>
              <a:t> </a:t>
            </a:r>
            <a:r>
              <a:rPr lang="en-US" sz="1600" dirty="0" err="1"/>
              <a:t>intézmény</a:t>
            </a:r>
            <a:r>
              <a:rPr lang="en-US" sz="1600" dirty="0"/>
              <a:t> </a:t>
            </a:r>
            <a:r>
              <a:rPr lang="en-US" sz="1600" dirty="0" err="1"/>
              <a:t>adatait</a:t>
            </a:r>
            <a:r>
              <a:rPr lang="en-US" sz="1600" dirty="0"/>
              <a:t> </a:t>
            </a:r>
            <a:r>
              <a:rPr lang="en-US" sz="1600" dirty="0" err="1"/>
              <a:t>dolgoztuk</a:t>
            </a:r>
            <a:r>
              <a:rPr lang="en-US" sz="1600" dirty="0"/>
              <a:t> </a:t>
            </a:r>
            <a:r>
              <a:rPr lang="en-US" sz="1600" dirty="0" err="1"/>
              <a:t>fel</a:t>
            </a:r>
            <a:r>
              <a:rPr lang="en-US" sz="1600" dirty="0"/>
              <a:t>. </a:t>
            </a:r>
            <a:r>
              <a:rPr lang="en-US" sz="1600" dirty="0" smtClean="0"/>
              <a:t>/ </a:t>
            </a:r>
            <a:r>
              <a:rPr lang="de-AT" sz="1600" dirty="0" smtClean="0">
                <a:solidFill>
                  <a:srgbClr val="0070C0"/>
                </a:solidFill>
              </a:rPr>
              <a:t>Daten von 12 Einrichtungen wurden verarbeitet.</a:t>
            </a:r>
          </a:p>
          <a:p>
            <a:r>
              <a:rPr lang="en-US" sz="1600" dirty="0" smtClean="0"/>
              <a:t>A </a:t>
            </a:r>
            <a:r>
              <a:rPr lang="en-US" sz="1600" dirty="0" err="1"/>
              <a:t>legtöbb</a:t>
            </a:r>
            <a:r>
              <a:rPr lang="en-US" sz="1600" dirty="0"/>
              <a:t> </a:t>
            </a:r>
            <a:r>
              <a:rPr lang="en-US" sz="1600" dirty="0" smtClean="0"/>
              <a:t>a </a:t>
            </a:r>
            <a:r>
              <a:rPr lang="en-US" sz="1600" dirty="0" err="1"/>
              <a:t>bejelentett</a:t>
            </a:r>
            <a:r>
              <a:rPr lang="en-US" sz="1600" dirty="0"/>
              <a:t> </a:t>
            </a:r>
            <a:r>
              <a:rPr lang="en-US" sz="1600" dirty="0" err="1"/>
              <a:t>esetek</a:t>
            </a:r>
            <a:r>
              <a:rPr lang="en-US" sz="1600" dirty="0"/>
              <a:t> </a:t>
            </a:r>
            <a:r>
              <a:rPr lang="en-US" sz="1600" dirty="0" err="1"/>
              <a:t>nagy</a:t>
            </a:r>
            <a:r>
              <a:rPr lang="en-US" sz="1600" dirty="0"/>
              <a:t> </a:t>
            </a:r>
            <a:r>
              <a:rPr lang="en-US" sz="1600" dirty="0" err="1"/>
              <a:t>része</a:t>
            </a:r>
            <a:r>
              <a:rPr lang="en-US" sz="1600" dirty="0"/>
              <a:t> a </a:t>
            </a:r>
            <a:r>
              <a:rPr lang="en-US" sz="1600" dirty="0" err="1"/>
              <a:t>megyei</a:t>
            </a:r>
            <a:r>
              <a:rPr lang="en-US" sz="1600" dirty="0"/>
              <a:t> </a:t>
            </a:r>
            <a:r>
              <a:rPr lang="en-US" sz="1600" dirty="0" err="1"/>
              <a:t>fővárosokban</a:t>
            </a:r>
            <a:r>
              <a:rPr lang="en-US" sz="1600" dirty="0"/>
              <a:t> </a:t>
            </a:r>
            <a:r>
              <a:rPr lang="en-US" sz="1600" dirty="0" err="1"/>
              <a:t>található</a:t>
            </a:r>
            <a:r>
              <a:rPr lang="en-US" sz="1600" dirty="0"/>
              <a:t> </a:t>
            </a:r>
            <a:r>
              <a:rPr lang="en-US" sz="1600" dirty="0" err="1"/>
              <a:t>megyeközponti</a:t>
            </a:r>
            <a:r>
              <a:rPr lang="en-US" sz="1600" dirty="0"/>
              <a:t> </a:t>
            </a:r>
            <a:r>
              <a:rPr lang="en-US" sz="1600" dirty="0" err="1"/>
              <a:t>kórházakból</a:t>
            </a:r>
            <a:r>
              <a:rPr lang="en-US" sz="1600" dirty="0"/>
              <a:t> </a:t>
            </a:r>
            <a:r>
              <a:rPr lang="en-US" sz="1600" dirty="0" err="1"/>
              <a:t>származott</a:t>
            </a:r>
            <a:r>
              <a:rPr lang="en-US" sz="1600" dirty="0"/>
              <a:t> </a:t>
            </a:r>
            <a:r>
              <a:rPr lang="en-US" sz="1600" dirty="0" err="1"/>
              <a:t>az</a:t>
            </a:r>
            <a:r>
              <a:rPr lang="en-US" sz="1600" dirty="0"/>
              <a:t> </a:t>
            </a:r>
            <a:r>
              <a:rPr lang="en-US" sz="1600" dirty="0" err="1" smtClean="0"/>
              <a:t>időszakban</a:t>
            </a:r>
            <a:r>
              <a:rPr lang="hu-HU" sz="1600" dirty="0" smtClean="0"/>
              <a:t>. </a:t>
            </a:r>
            <a:r>
              <a:rPr lang="de-AT" sz="1600" dirty="0" smtClean="0"/>
              <a:t>/ </a:t>
            </a:r>
            <a:r>
              <a:rPr lang="de-AT" sz="1600" dirty="0" smtClean="0">
                <a:solidFill>
                  <a:srgbClr val="0070C0"/>
                </a:solidFill>
              </a:rPr>
              <a:t>Die meisten gemeldeten Fälle stammen aus Bezirkskrankenhäusern der Bezirkshauptstädte.</a:t>
            </a:r>
            <a:endParaRPr lang="en-US" sz="16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18" y="3286658"/>
            <a:ext cx="5932765" cy="330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6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C1DC0D67-F702-46A9-8182-F11119965C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3" y="5858582"/>
            <a:ext cx="2026408" cy="90663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0E119F3-94C2-4F33-B978-3CF63C931E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29" y="5864275"/>
            <a:ext cx="1021332" cy="84527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999E3E6-F24E-4F5E-AE1B-02EC742D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Magyar szakértői </a:t>
            </a:r>
            <a:r>
              <a:rPr lang="hu-HU" dirty="0" smtClean="0"/>
              <a:t>csapat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Ungarisches Expertenteam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A4063F-6A1D-44AA-8904-93003F07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51" y="2027177"/>
            <a:ext cx="9089481" cy="4152960"/>
          </a:xfrm>
        </p:spPr>
        <p:txBody>
          <a:bodyPr>
            <a:normAutofit/>
          </a:bodyPr>
          <a:lstStyle/>
          <a:p>
            <a:r>
              <a:rPr lang="hu-HU" dirty="0" smtClean="0"/>
              <a:t>MEMT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Ungarischer Verband für Gesundheitsmanagement</a:t>
            </a:r>
            <a:r>
              <a:rPr lang="hu-HU" dirty="0" smtClean="0"/>
              <a:t>:  </a:t>
            </a:r>
            <a:endParaRPr lang="hu-HU" dirty="0"/>
          </a:p>
          <a:p>
            <a:pPr lvl="1"/>
            <a:r>
              <a:rPr lang="hu-HU" dirty="0" smtClean="0"/>
              <a:t>egészségügyi </a:t>
            </a:r>
            <a:r>
              <a:rPr lang="hu-HU" dirty="0" smtClean="0"/>
              <a:t>menedzsment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Gesundheitsmanagement</a:t>
            </a:r>
            <a:endParaRPr lang="hu-HU" dirty="0"/>
          </a:p>
          <a:p>
            <a:pPr lvl="1"/>
            <a:r>
              <a:rPr lang="hu-HU" dirty="0" smtClean="0"/>
              <a:t>egészségügyi szakértelem, </a:t>
            </a:r>
            <a:r>
              <a:rPr lang="hu-HU" dirty="0" smtClean="0"/>
              <a:t>rendszerismeret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Gesundheitskompetenz, Systemwissen</a:t>
            </a:r>
            <a:endParaRPr lang="hu-HU" dirty="0"/>
          </a:p>
          <a:p>
            <a:pPr lvl="1"/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HMI: </a:t>
            </a:r>
          </a:p>
          <a:p>
            <a:pPr lvl="1"/>
            <a:r>
              <a:rPr lang="hu-HU" dirty="0" smtClean="0"/>
              <a:t>határmenti </a:t>
            </a:r>
            <a:r>
              <a:rPr lang="hu-HU" dirty="0"/>
              <a:t>demográfiai </a:t>
            </a:r>
            <a:r>
              <a:rPr lang="hu-HU" dirty="0" smtClean="0"/>
              <a:t>szakértelem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grenzüberschreitendes demographisches Fachwissen</a:t>
            </a:r>
            <a:endParaRPr lang="hu-HU" dirty="0"/>
          </a:p>
          <a:p>
            <a:pPr lvl="1"/>
            <a:r>
              <a:rPr lang="hu-HU" dirty="0"/>
              <a:t>Jogszabályi környezet </a:t>
            </a:r>
            <a:r>
              <a:rPr lang="hu-HU" dirty="0" smtClean="0"/>
              <a:t>feltárása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Erkundung des rechtlichen Umfelds</a:t>
            </a:r>
            <a:endParaRPr lang="hu-HU" dirty="0"/>
          </a:p>
          <a:p>
            <a:pPr lvl="3"/>
            <a:endParaRPr lang="hu-HU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18D856B3-55E2-4908-A5B2-BBB5D04D2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29905"/>
            <a:ext cx="3924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5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Mélyinterjúk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Tiefeninterviews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3683" y="1828800"/>
            <a:ext cx="10600829" cy="4649638"/>
          </a:xfrm>
        </p:spPr>
        <p:txBody>
          <a:bodyPr>
            <a:normAutofit/>
          </a:bodyPr>
          <a:lstStyle/>
          <a:p>
            <a:r>
              <a:rPr lang="en-US" sz="1400" dirty="0" err="1"/>
              <a:t>Ehhez</a:t>
            </a:r>
            <a:r>
              <a:rPr lang="en-US" sz="1400" dirty="0"/>
              <a:t> a </a:t>
            </a:r>
            <a:r>
              <a:rPr lang="en-US" sz="1400" dirty="0" err="1"/>
              <a:t>fejezethez</a:t>
            </a:r>
            <a:r>
              <a:rPr lang="en-US" sz="1400" dirty="0"/>
              <a:t> </a:t>
            </a:r>
            <a:r>
              <a:rPr lang="en-US" sz="1400" dirty="0" err="1" smtClean="0"/>
              <a:t>elsősorban</a:t>
            </a:r>
            <a:r>
              <a:rPr lang="en-US" sz="1400" dirty="0" smtClean="0"/>
              <a:t> </a:t>
            </a:r>
            <a:r>
              <a:rPr lang="en-US" sz="1400" dirty="0" err="1"/>
              <a:t>arra</a:t>
            </a:r>
            <a:r>
              <a:rPr lang="en-US" sz="1400" dirty="0"/>
              <a:t> </a:t>
            </a:r>
            <a:r>
              <a:rPr lang="en-US" sz="1400" dirty="0" err="1" smtClean="0"/>
              <a:t>összpontosított</a:t>
            </a:r>
            <a:r>
              <a:rPr lang="hu-HU" sz="1400" dirty="0" err="1" smtClean="0"/>
              <a:t>unk</a:t>
            </a:r>
            <a:r>
              <a:rPr lang="en-US" sz="1400" dirty="0" smtClean="0"/>
              <a:t>, </a:t>
            </a:r>
            <a:r>
              <a:rPr lang="en-US" sz="1400" dirty="0" err="1"/>
              <a:t>hogy</a:t>
            </a:r>
            <a:r>
              <a:rPr lang="en-US" sz="1400" dirty="0"/>
              <a:t> </a:t>
            </a:r>
            <a:r>
              <a:rPr lang="en-US" sz="1400" dirty="0" err="1" smtClean="0"/>
              <a:t>megkérdezz</a:t>
            </a:r>
            <a:r>
              <a:rPr lang="hu-HU" sz="1400" dirty="0" err="1" smtClean="0"/>
              <a:t>ünk</a:t>
            </a:r>
            <a:r>
              <a:rPr lang="en-US" sz="1400" dirty="0" smtClean="0"/>
              <a:t> </a:t>
            </a:r>
            <a:r>
              <a:rPr lang="en-US" sz="1400" dirty="0" err="1"/>
              <a:t>olyan</a:t>
            </a:r>
            <a:r>
              <a:rPr lang="en-US" sz="1400" dirty="0"/>
              <a:t> </a:t>
            </a:r>
            <a:r>
              <a:rPr lang="en-US" sz="1400" dirty="0" err="1"/>
              <a:t>embereket</a:t>
            </a:r>
            <a:r>
              <a:rPr lang="en-US" sz="1400" dirty="0"/>
              <a:t>, </a:t>
            </a:r>
            <a:r>
              <a:rPr lang="en-US" sz="1400" dirty="0" err="1"/>
              <a:t>akik</a:t>
            </a:r>
            <a:r>
              <a:rPr lang="en-US" sz="1400" dirty="0"/>
              <a:t> </a:t>
            </a:r>
            <a:r>
              <a:rPr lang="en-US" sz="1400" dirty="0" err="1"/>
              <a:t>egy</a:t>
            </a:r>
            <a:r>
              <a:rPr lang="en-US" sz="1400" dirty="0"/>
              <a:t> </a:t>
            </a:r>
            <a:r>
              <a:rPr lang="en-US" sz="1400" dirty="0" err="1"/>
              <a:t>egészségügyi</a:t>
            </a:r>
            <a:r>
              <a:rPr lang="en-US" sz="1400" dirty="0"/>
              <a:t> </a:t>
            </a:r>
            <a:r>
              <a:rPr lang="en-US" sz="1400" dirty="0" err="1"/>
              <a:t>intézmény</a:t>
            </a:r>
            <a:r>
              <a:rPr lang="en-US" sz="1400" dirty="0"/>
              <a:t> </a:t>
            </a:r>
            <a:r>
              <a:rPr lang="en-US" sz="1400" dirty="0" err="1"/>
              <a:t>vezető</a:t>
            </a:r>
            <a:r>
              <a:rPr lang="en-US" sz="1400" dirty="0"/>
              <a:t> </a:t>
            </a:r>
            <a:r>
              <a:rPr lang="en-US" sz="1400" dirty="0" err="1"/>
              <a:t>igazgatójaként</a:t>
            </a:r>
            <a:r>
              <a:rPr lang="en-US" sz="1400" dirty="0"/>
              <a:t> </a:t>
            </a:r>
            <a:r>
              <a:rPr lang="en-US" sz="1400" dirty="0" err="1"/>
              <a:t>dolgoznak</a:t>
            </a:r>
            <a:r>
              <a:rPr lang="en-US" sz="1400" dirty="0"/>
              <a:t>. </a:t>
            </a:r>
            <a:r>
              <a:rPr lang="en-US" sz="1400" dirty="0" err="1" smtClean="0"/>
              <a:t>intézményekben</a:t>
            </a:r>
            <a:r>
              <a:rPr lang="en-US" sz="1400" dirty="0" smtClean="0"/>
              <a:t> </a:t>
            </a:r>
            <a:r>
              <a:rPr lang="en-US" sz="1400" dirty="0" err="1"/>
              <a:t>dolgoznak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osztrák-magyar</a:t>
            </a:r>
            <a:r>
              <a:rPr lang="en-US" sz="1400" dirty="0"/>
              <a:t> </a:t>
            </a:r>
            <a:r>
              <a:rPr lang="en-US" sz="1400" dirty="0" err="1"/>
              <a:t>határvidéken</a:t>
            </a:r>
            <a:r>
              <a:rPr lang="en-US" sz="1400" dirty="0"/>
              <a:t>, a 2 </a:t>
            </a:r>
            <a:r>
              <a:rPr lang="en-US" sz="1400" dirty="0" err="1"/>
              <a:t>napos</a:t>
            </a:r>
            <a:r>
              <a:rPr lang="en-US" sz="1400" dirty="0"/>
              <a:t> </a:t>
            </a:r>
            <a:r>
              <a:rPr lang="en-US" sz="1400" dirty="0" err="1"/>
              <a:t>interjúidőszakban</a:t>
            </a:r>
            <a:r>
              <a:rPr lang="en-US" sz="1400" dirty="0"/>
              <a:t> a </a:t>
            </a:r>
            <a:r>
              <a:rPr lang="en-US" sz="1400" dirty="0" err="1"/>
              <a:t>csapat</a:t>
            </a:r>
            <a:r>
              <a:rPr lang="en-US" sz="1400" dirty="0"/>
              <a:t> 4 </a:t>
            </a:r>
            <a:r>
              <a:rPr lang="en-US" sz="1400" dirty="0" err="1"/>
              <a:t>interjút</a:t>
            </a:r>
            <a:r>
              <a:rPr lang="en-US" sz="1400" dirty="0"/>
              <a:t> </a:t>
            </a:r>
            <a:r>
              <a:rPr lang="en-US" sz="1400" dirty="0" err="1"/>
              <a:t>készített</a:t>
            </a:r>
            <a:r>
              <a:rPr lang="en-US" sz="1400" dirty="0"/>
              <a:t>. </a:t>
            </a:r>
            <a:r>
              <a:rPr lang="en-US" sz="1400" dirty="0" err="1" smtClean="0"/>
              <a:t>interjút</a:t>
            </a:r>
            <a:r>
              <a:rPr lang="en-US" sz="1400" dirty="0" smtClean="0"/>
              <a:t> </a:t>
            </a:r>
            <a:r>
              <a:rPr lang="en-US" sz="1400" dirty="0" err="1"/>
              <a:t>készített</a:t>
            </a:r>
            <a:r>
              <a:rPr lang="en-US" sz="1400" dirty="0"/>
              <a:t> </a:t>
            </a:r>
            <a:r>
              <a:rPr lang="en-US" sz="1400" dirty="0" err="1"/>
              <a:t>az</a:t>
            </a:r>
            <a:r>
              <a:rPr lang="en-US" sz="1400" dirty="0"/>
              <a:t> </a:t>
            </a:r>
            <a:r>
              <a:rPr lang="en-US" sz="1400" dirty="0" err="1"/>
              <a:t>alább</a:t>
            </a:r>
            <a:r>
              <a:rPr lang="en-US" sz="1400" dirty="0"/>
              <a:t> </a:t>
            </a:r>
            <a:r>
              <a:rPr lang="en-US" sz="1400" dirty="0" err="1"/>
              <a:t>felsorolt</a:t>
            </a:r>
            <a:r>
              <a:rPr lang="en-US" sz="1400" dirty="0"/>
              <a:t> </a:t>
            </a:r>
            <a:r>
              <a:rPr lang="en-US" sz="1400" dirty="0" err="1" smtClean="0"/>
              <a:t>személyekkel</a:t>
            </a:r>
            <a:r>
              <a:rPr lang="en-US" sz="1400" dirty="0" smtClean="0"/>
              <a:t>:</a:t>
            </a:r>
            <a:r>
              <a:rPr lang="en-US" sz="1400" dirty="0" smtClean="0"/>
              <a:t> / </a:t>
            </a:r>
            <a:r>
              <a:rPr lang="de-AT" sz="1400" dirty="0" smtClean="0">
                <a:solidFill>
                  <a:srgbClr val="0070C0"/>
                </a:solidFill>
              </a:rPr>
              <a:t>Hier konzentrierten wir uns auf die Befragung von leitenden Angestellten in Gesundheitseinrichtungen. Dabei führte das Team während des zweitätigen Befragungszeitraums vier Interviews mit untenstehenden Personen durch:</a:t>
            </a:r>
            <a:endParaRPr lang="de-AT" sz="1400" dirty="0" smtClean="0">
              <a:solidFill>
                <a:srgbClr val="0070C0"/>
              </a:solidFill>
            </a:endParaRPr>
          </a:p>
          <a:p>
            <a:r>
              <a:rPr lang="en-US" sz="1400" b="1" dirty="0" smtClean="0"/>
              <a:t>Dr</a:t>
            </a:r>
            <a:r>
              <a:rPr lang="en-US" sz="1400" b="1" dirty="0"/>
              <a:t>. </a:t>
            </a:r>
            <a:r>
              <a:rPr lang="en-US" sz="1400" b="1" dirty="0" err="1"/>
              <a:t>Benedek</a:t>
            </a:r>
            <a:r>
              <a:rPr lang="en-US" sz="1400" b="1" dirty="0"/>
              <a:t> </a:t>
            </a:r>
            <a:r>
              <a:rPr lang="en-US" sz="1400" b="1" dirty="0" err="1"/>
              <a:t>Zoltán</a:t>
            </a:r>
            <a:r>
              <a:rPr lang="en-US" sz="1400" dirty="0"/>
              <a:t>; a </a:t>
            </a:r>
            <a:r>
              <a:rPr lang="en-US" sz="1400" dirty="0" err="1"/>
              <a:t>kapuvári</a:t>
            </a:r>
            <a:r>
              <a:rPr lang="en-US" sz="1400" dirty="0"/>
              <a:t> </a:t>
            </a:r>
            <a:r>
              <a:rPr lang="en-US" sz="1400" dirty="0" err="1"/>
              <a:t>Lumniczer</a:t>
            </a:r>
            <a:r>
              <a:rPr lang="en-US" sz="1400" dirty="0"/>
              <a:t> </a:t>
            </a:r>
            <a:r>
              <a:rPr lang="en-US" sz="1400" dirty="0" err="1"/>
              <a:t>Sándor</a:t>
            </a:r>
            <a:r>
              <a:rPr lang="en-US" sz="1400" dirty="0"/>
              <a:t> </a:t>
            </a:r>
            <a:r>
              <a:rPr lang="en-US" sz="1400" dirty="0" err="1"/>
              <a:t>Kórház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Rendelőintézet</a:t>
            </a:r>
            <a:r>
              <a:rPr lang="en-US" sz="1400" dirty="0"/>
              <a:t> </a:t>
            </a:r>
            <a:r>
              <a:rPr lang="en-US" sz="1400" dirty="0" err="1" smtClean="0"/>
              <a:t>főigazgatója</a:t>
            </a:r>
            <a:r>
              <a:rPr lang="en-US" sz="1400" dirty="0"/>
              <a:t> </a:t>
            </a:r>
            <a:r>
              <a:rPr lang="en-US" sz="1400" dirty="0" smtClean="0"/>
              <a:t>/ </a:t>
            </a:r>
            <a:r>
              <a:rPr lang="de-AT" sz="1400" dirty="0" smtClean="0">
                <a:solidFill>
                  <a:srgbClr val="0070C0"/>
                </a:solidFill>
              </a:rPr>
              <a:t>Generaldirektor des Krankenhauses </a:t>
            </a:r>
            <a:r>
              <a:rPr lang="de-AT" sz="1400" dirty="0" err="1" smtClean="0">
                <a:solidFill>
                  <a:srgbClr val="0070C0"/>
                </a:solidFill>
              </a:rPr>
              <a:t>Lumniczer</a:t>
            </a:r>
            <a:r>
              <a:rPr lang="de-AT" sz="1400" dirty="0" smtClean="0">
                <a:solidFill>
                  <a:srgbClr val="0070C0"/>
                </a:solidFill>
              </a:rPr>
              <a:t> </a:t>
            </a:r>
            <a:r>
              <a:rPr lang="de-AT" sz="1400" dirty="0" err="1" smtClean="0">
                <a:solidFill>
                  <a:srgbClr val="0070C0"/>
                </a:solidFill>
              </a:rPr>
              <a:t>Sándor</a:t>
            </a:r>
            <a:r>
              <a:rPr lang="de-AT" sz="1400" dirty="0" smtClean="0">
                <a:solidFill>
                  <a:srgbClr val="0070C0"/>
                </a:solidFill>
              </a:rPr>
              <a:t> in </a:t>
            </a:r>
            <a:r>
              <a:rPr lang="de-AT" sz="1400" dirty="0" err="1" smtClean="0">
                <a:solidFill>
                  <a:srgbClr val="0070C0"/>
                </a:solidFill>
              </a:rPr>
              <a:t>Kapuvár</a:t>
            </a:r>
            <a:endParaRPr lang="de-AT" sz="1400" dirty="0" smtClean="0">
              <a:solidFill>
                <a:srgbClr val="0070C0"/>
              </a:solidFill>
            </a:endParaRPr>
          </a:p>
          <a:p>
            <a:r>
              <a:rPr lang="en-US" sz="1400" b="1" dirty="0" smtClean="0"/>
              <a:t>Dr</a:t>
            </a:r>
            <a:r>
              <a:rPr lang="en-US" sz="1400" b="1" dirty="0"/>
              <a:t>. Ringelhan Birgit</a:t>
            </a:r>
            <a:r>
              <a:rPr lang="en-US" sz="1400" dirty="0"/>
              <a:t>; </a:t>
            </a:r>
            <a:r>
              <a:rPr lang="en-US" sz="1400" dirty="0" err="1"/>
              <a:t>főorvos</a:t>
            </a:r>
            <a:r>
              <a:rPr lang="en-US" sz="1400" dirty="0"/>
              <a:t>; </a:t>
            </a:r>
            <a:r>
              <a:rPr lang="en-US" sz="1400" dirty="0" err="1"/>
              <a:t>Soproni</a:t>
            </a:r>
            <a:r>
              <a:rPr lang="en-US" sz="1400" dirty="0"/>
              <a:t> </a:t>
            </a:r>
            <a:r>
              <a:rPr lang="en-US" sz="1400" dirty="0" err="1"/>
              <a:t>Erzsébet</a:t>
            </a:r>
            <a:r>
              <a:rPr lang="en-US" sz="1400" dirty="0"/>
              <a:t> </a:t>
            </a:r>
            <a:r>
              <a:rPr lang="en-US" sz="1400" dirty="0" err="1"/>
              <a:t>Oktatási</a:t>
            </a:r>
            <a:r>
              <a:rPr lang="en-US" sz="1400" dirty="0"/>
              <a:t> </a:t>
            </a:r>
            <a:r>
              <a:rPr lang="en-US" sz="1400" dirty="0" err="1"/>
              <a:t>Központ</a:t>
            </a:r>
            <a:r>
              <a:rPr lang="en-US" sz="1400" dirty="0"/>
              <a:t> </a:t>
            </a:r>
            <a:r>
              <a:rPr lang="en-US" sz="1400" dirty="0" err="1"/>
              <a:t>Patológiai</a:t>
            </a:r>
            <a:r>
              <a:rPr lang="en-US" sz="1400" dirty="0"/>
              <a:t> </a:t>
            </a:r>
            <a:r>
              <a:rPr lang="en-US" sz="1400" dirty="0" err="1" smtClean="0"/>
              <a:t>Osztálya</a:t>
            </a:r>
            <a:r>
              <a:rPr lang="en-US" sz="1400" dirty="0"/>
              <a:t> </a:t>
            </a:r>
            <a:r>
              <a:rPr lang="en-US" sz="1400" dirty="0" smtClean="0"/>
              <a:t>/ </a:t>
            </a:r>
            <a:r>
              <a:rPr lang="de-AT" sz="1400" dirty="0" smtClean="0">
                <a:solidFill>
                  <a:srgbClr val="0070C0"/>
                </a:solidFill>
              </a:rPr>
              <a:t>Chefärztin der pathologischen Abteilung des Elisabethenlehrkrankenhauses </a:t>
            </a:r>
            <a:r>
              <a:rPr lang="de-AT" sz="1400" dirty="0" err="1" smtClean="0">
                <a:solidFill>
                  <a:srgbClr val="0070C0"/>
                </a:solidFill>
              </a:rPr>
              <a:t>Sopro</a:t>
            </a:r>
            <a:r>
              <a:rPr lang="en-US" sz="1400" dirty="0" smtClean="0">
                <a:solidFill>
                  <a:srgbClr val="0070C0"/>
                </a:solidFill>
              </a:rPr>
              <a:t>n</a:t>
            </a:r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b="1" dirty="0" smtClean="0"/>
              <a:t>Dr</a:t>
            </a:r>
            <a:r>
              <a:rPr lang="en-US" sz="1400" b="1" dirty="0"/>
              <a:t>. Nagy Lajos</a:t>
            </a:r>
            <a:r>
              <a:rPr lang="en-US" sz="1400" dirty="0"/>
              <a:t>; a </a:t>
            </a:r>
            <a:r>
              <a:rPr lang="en-US" sz="1400" dirty="0" err="1"/>
              <a:t>Markusovszky</a:t>
            </a:r>
            <a:r>
              <a:rPr lang="en-US" sz="1400" dirty="0"/>
              <a:t> </a:t>
            </a:r>
            <a:r>
              <a:rPr lang="en-US" sz="1400" dirty="0" err="1"/>
              <a:t>Oktatókórház</a:t>
            </a:r>
            <a:r>
              <a:rPr lang="en-US" sz="1400" dirty="0"/>
              <a:t> </a:t>
            </a:r>
            <a:r>
              <a:rPr lang="en-US" sz="1400" dirty="0" err="1"/>
              <a:t>főigazgatója</a:t>
            </a:r>
            <a:r>
              <a:rPr lang="en-US" sz="1400" dirty="0"/>
              <a:t>, </a:t>
            </a:r>
            <a:r>
              <a:rPr lang="en-US" sz="1400" dirty="0" smtClean="0"/>
              <a:t>Szombathely / </a:t>
            </a:r>
            <a:r>
              <a:rPr lang="de-AT" sz="1400" dirty="0" smtClean="0">
                <a:solidFill>
                  <a:srgbClr val="0070C0"/>
                </a:solidFill>
              </a:rPr>
              <a:t>Generaldirektor des </a:t>
            </a:r>
            <a:r>
              <a:rPr lang="de-AT" sz="1400" dirty="0" err="1" smtClean="0">
                <a:solidFill>
                  <a:srgbClr val="0070C0"/>
                </a:solidFill>
              </a:rPr>
              <a:t>Markusovszky</a:t>
            </a:r>
            <a:r>
              <a:rPr lang="de-AT" sz="1400" dirty="0" smtClean="0">
                <a:solidFill>
                  <a:srgbClr val="0070C0"/>
                </a:solidFill>
              </a:rPr>
              <a:t> Lehrkrankenhauses in </a:t>
            </a:r>
            <a:r>
              <a:rPr lang="de-AT" sz="1400" dirty="0" err="1" smtClean="0">
                <a:solidFill>
                  <a:srgbClr val="0070C0"/>
                </a:solidFill>
              </a:rPr>
              <a:t>Szombathely</a:t>
            </a:r>
            <a:endParaRPr lang="de-AT" sz="1400" dirty="0" smtClean="0">
              <a:solidFill>
                <a:srgbClr val="0070C0"/>
              </a:solidFill>
            </a:endParaRPr>
          </a:p>
          <a:p>
            <a:r>
              <a:rPr lang="en-US" sz="1400" b="1" dirty="0" smtClean="0"/>
              <a:t>Dr</a:t>
            </a:r>
            <a:r>
              <a:rPr lang="en-US" sz="1400" b="1" dirty="0"/>
              <a:t>. </a:t>
            </a:r>
            <a:r>
              <a:rPr lang="en-US" sz="1400" b="1" dirty="0" err="1"/>
              <a:t>Kránicz</a:t>
            </a:r>
            <a:r>
              <a:rPr lang="en-US" sz="1400" b="1" dirty="0"/>
              <a:t> </a:t>
            </a:r>
            <a:r>
              <a:rPr lang="en-US" sz="1400" b="1" dirty="0" err="1"/>
              <a:t>Ágota</a:t>
            </a:r>
            <a:r>
              <a:rPr lang="en-US" sz="1400" dirty="0"/>
              <a:t>; a </a:t>
            </a:r>
            <a:r>
              <a:rPr lang="en-US" sz="1400" dirty="0" err="1"/>
              <a:t>Hévízi</a:t>
            </a:r>
            <a:r>
              <a:rPr lang="en-US" sz="1400" dirty="0"/>
              <a:t> </a:t>
            </a:r>
            <a:r>
              <a:rPr lang="en-US" sz="1400" dirty="0" err="1"/>
              <a:t>Gyógyfürdő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Szent</a:t>
            </a:r>
            <a:r>
              <a:rPr lang="en-US" sz="1400" dirty="0"/>
              <a:t> </a:t>
            </a:r>
            <a:r>
              <a:rPr lang="en-US" sz="1400" dirty="0" err="1"/>
              <a:t>András</a:t>
            </a:r>
            <a:r>
              <a:rPr lang="en-US" sz="1400" dirty="0"/>
              <a:t> </a:t>
            </a:r>
            <a:r>
              <a:rPr lang="en-US" sz="1400" dirty="0" err="1"/>
              <a:t>Kórház</a:t>
            </a:r>
            <a:r>
              <a:rPr lang="en-US" sz="1400" dirty="0"/>
              <a:t> </a:t>
            </a:r>
            <a:r>
              <a:rPr lang="en-US" sz="1400" dirty="0" err="1" smtClean="0"/>
              <a:t>orvos-igazgatója</a:t>
            </a:r>
            <a:r>
              <a:rPr lang="en-US" sz="1400" dirty="0"/>
              <a:t> </a:t>
            </a:r>
            <a:r>
              <a:rPr lang="en-US" sz="1400" dirty="0" smtClean="0"/>
              <a:t>/ </a:t>
            </a:r>
            <a:r>
              <a:rPr lang="de-AT" sz="1400" dirty="0" smtClean="0">
                <a:solidFill>
                  <a:srgbClr val="0070C0"/>
                </a:solidFill>
              </a:rPr>
              <a:t>medizinischer Direktor des </a:t>
            </a:r>
            <a:r>
              <a:rPr lang="de-AT" sz="1400" dirty="0" err="1" smtClean="0">
                <a:solidFill>
                  <a:srgbClr val="0070C0"/>
                </a:solidFill>
              </a:rPr>
              <a:t>Hévízer</a:t>
            </a:r>
            <a:r>
              <a:rPr lang="de-AT" sz="1400" dirty="0" smtClean="0">
                <a:solidFill>
                  <a:srgbClr val="0070C0"/>
                </a:solidFill>
              </a:rPr>
              <a:t> Heilbades und des </a:t>
            </a:r>
            <a:r>
              <a:rPr lang="de-AT" sz="1400" dirty="0" err="1" smtClean="0">
                <a:solidFill>
                  <a:srgbClr val="0070C0"/>
                </a:solidFill>
              </a:rPr>
              <a:t>Szent</a:t>
            </a:r>
            <a:r>
              <a:rPr lang="de-AT" sz="1400" dirty="0" smtClean="0">
                <a:solidFill>
                  <a:srgbClr val="0070C0"/>
                </a:solidFill>
              </a:rPr>
              <a:t> </a:t>
            </a:r>
            <a:r>
              <a:rPr lang="de-AT" sz="1400" dirty="0" err="1" smtClean="0">
                <a:solidFill>
                  <a:srgbClr val="0070C0"/>
                </a:solidFill>
              </a:rPr>
              <a:t>András</a:t>
            </a:r>
            <a:r>
              <a:rPr lang="de-AT" sz="1400" dirty="0" smtClean="0">
                <a:solidFill>
                  <a:srgbClr val="0070C0"/>
                </a:solidFill>
              </a:rPr>
              <a:t> Krankenhause</a:t>
            </a:r>
            <a:r>
              <a:rPr lang="en-US" sz="1400" dirty="0" smtClean="0">
                <a:solidFill>
                  <a:srgbClr val="0070C0"/>
                </a:solidFill>
              </a:rPr>
              <a:t>s</a:t>
            </a:r>
            <a:endParaRPr lang="hu-HU" sz="1400" dirty="0" smtClean="0">
              <a:solidFill>
                <a:srgbClr val="0070C0"/>
              </a:solidFill>
            </a:endParaRPr>
          </a:p>
          <a:p>
            <a:r>
              <a:rPr lang="en-US" sz="1400" dirty="0" err="1" smtClean="0"/>
              <a:t>Az</a:t>
            </a:r>
            <a:r>
              <a:rPr lang="en-US" sz="1400" dirty="0" smtClean="0"/>
              <a:t> </a:t>
            </a:r>
            <a:r>
              <a:rPr lang="en-US" sz="1400" dirty="0" err="1"/>
              <a:t>interjúra</a:t>
            </a:r>
            <a:r>
              <a:rPr lang="en-US" sz="1400" dirty="0"/>
              <a:t> </a:t>
            </a:r>
            <a:r>
              <a:rPr lang="en-US" sz="1400" dirty="0" err="1"/>
              <a:t>felkért</a:t>
            </a:r>
            <a:r>
              <a:rPr lang="en-US" sz="1400" dirty="0"/>
              <a:t> </a:t>
            </a:r>
            <a:r>
              <a:rPr lang="en-US" sz="1400" dirty="0" err="1"/>
              <a:t>személyek</a:t>
            </a:r>
            <a:r>
              <a:rPr lang="en-US" sz="1400" dirty="0"/>
              <a:t> </a:t>
            </a:r>
            <a:r>
              <a:rPr lang="en-US" sz="1400" dirty="0" err="1"/>
              <a:t>mély</a:t>
            </a:r>
            <a:r>
              <a:rPr lang="en-US" sz="1400" dirty="0"/>
              <a:t> </a:t>
            </a:r>
            <a:r>
              <a:rPr lang="en-US" sz="1400" dirty="0" err="1"/>
              <a:t>és</a:t>
            </a:r>
            <a:r>
              <a:rPr lang="en-US" sz="1400" dirty="0"/>
              <a:t> </a:t>
            </a:r>
            <a:r>
              <a:rPr lang="en-US" sz="1400" dirty="0" err="1"/>
              <a:t>értékes</a:t>
            </a:r>
            <a:r>
              <a:rPr lang="en-US" sz="1400" dirty="0"/>
              <a:t> </a:t>
            </a:r>
            <a:r>
              <a:rPr lang="en-US" sz="1400" dirty="0" err="1"/>
              <a:t>információkat</a:t>
            </a:r>
            <a:r>
              <a:rPr lang="en-US" sz="1400" dirty="0"/>
              <a:t> </a:t>
            </a:r>
            <a:r>
              <a:rPr lang="en-US" sz="1400" dirty="0" err="1"/>
              <a:t>tudtak</a:t>
            </a:r>
            <a:r>
              <a:rPr lang="en-US" sz="1400" dirty="0"/>
              <a:t> </a:t>
            </a:r>
            <a:r>
              <a:rPr lang="en-US" sz="1400" dirty="0" err="1"/>
              <a:t>adni</a:t>
            </a:r>
            <a:r>
              <a:rPr lang="en-US" sz="1400" dirty="0"/>
              <a:t> a </a:t>
            </a:r>
            <a:r>
              <a:rPr lang="en-US" sz="1400" dirty="0" err="1"/>
              <a:t>magyarországi</a:t>
            </a:r>
            <a:r>
              <a:rPr lang="en-US" sz="1400" dirty="0"/>
              <a:t> </a:t>
            </a:r>
            <a:r>
              <a:rPr lang="en-US" sz="1400" dirty="0" err="1"/>
              <a:t>mentés</a:t>
            </a:r>
            <a:r>
              <a:rPr lang="en-US" sz="1400" dirty="0"/>
              <a:t> </a:t>
            </a:r>
            <a:r>
              <a:rPr lang="en-US" sz="1400" dirty="0" err="1" smtClean="0"/>
              <a:t>helyzetéről</a:t>
            </a:r>
            <a:r>
              <a:rPr lang="en-US" sz="1400" dirty="0"/>
              <a:t>:</a:t>
            </a:r>
            <a:r>
              <a:rPr lang="en-US" sz="1400" dirty="0" smtClean="0"/>
              <a:t> </a:t>
            </a:r>
            <a:r>
              <a:rPr lang="en-US" sz="1400" dirty="0" smtClean="0"/>
              <a:t>/ </a:t>
            </a:r>
            <a:r>
              <a:rPr lang="de-AT" sz="1400" dirty="0" smtClean="0">
                <a:solidFill>
                  <a:srgbClr val="0070C0"/>
                </a:solidFill>
              </a:rPr>
              <a:t>Folgende Personen konnten weiters wertvolle Informationen über die Situation des Rettungswesens in Ungarn liefern: </a:t>
            </a:r>
            <a:r>
              <a:rPr lang="en-US" sz="1400" b="1" dirty="0" err="1"/>
              <a:t>Hüse</a:t>
            </a:r>
            <a:r>
              <a:rPr lang="en-US" sz="1400" b="1" dirty="0"/>
              <a:t>-Nyerges Enikő, dr. </a:t>
            </a:r>
            <a:r>
              <a:rPr lang="en-US" sz="1400" b="1" dirty="0" err="1"/>
              <a:t>Golopencza</a:t>
            </a:r>
            <a:r>
              <a:rPr lang="en-US" sz="1400" b="1" dirty="0"/>
              <a:t> </a:t>
            </a:r>
            <a:r>
              <a:rPr lang="en-US" sz="1400" b="1" dirty="0" err="1"/>
              <a:t>Pál</a:t>
            </a:r>
            <a:r>
              <a:rPr lang="en-US" sz="1400" b="1" dirty="0"/>
              <a:t>, dr. </a:t>
            </a:r>
            <a:r>
              <a:rPr lang="en-US" sz="1400" b="1" dirty="0" err="1"/>
              <a:t>Gecse</a:t>
            </a:r>
            <a:r>
              <a:rPr lang="en-US" sz="1400" b="1" dirty="0"/>
              <a:t> </a:t>
            </a:r>
            <a:r>
              <a:rPr lang="en-US" sz="1400" b="1" dirty="0" err="1"/>
              <a:t>Krisztián</a:t>
            </a:r>
            <a:r>
              <a:rPr lang="en-US" sz="1400" b="1" dirty="0"/>
              <a:t>, dr. Nagy Lajos</a:t>
            </a:r>
            <a:r>
              <a:rPr lang="en-US" sz="1400" dirty="0"/>
              <a:t>.</a:t>
            </a:r>
            <a:endParaRPr lang="en-US" sz="1400" dirty="0"/>
          </a:p>
          <a:p>
            <a:endParaRPr lang="en-US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711" y="16986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07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</a:t>
            </a:r>
            <a:r>
              <a:rPr lang="hu-HU" dirty="0" smtClean="0"/>
              <a:t>tanulságok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die wichtigsten Erkenntnisse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7585" y="2027206"/>
            <a:ext cx="10256807" cy="4351337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Elsősorban a Nyugat Magyarországi régión belüli kooperáció kiépítésére van szükség </a:t>
            </a:r>
            <a:r>
              <a:rPr lang="de-AT" dirty="0" smtClean="0"/>
              <a:t>/ </a:t>
            </a:r>
            <a:r>
              <a:rPr lang="de-AT" dirty="0" smtClean="0">
                <a:solidFill>
                  <a:srgbClr val="0070C0"/>
                </a:solidFill>
              </a:rPr>
              <a:t>auch die Zusammenarbeit innerhalb der Region Westungarn muss ausgebaut werden</a:t>
            </a:r>
            <a:endParaRPr lang="hu-HU" dirty="0" smtClean="0"/>
          </a:p>
          <a:p>
            <a:r>
              <a:rPr lang="hu-HU" dirty="0" smtClean="0"/>
              <a:t>Telemedicina, adatok küldése nehezen megoldott- IT háttér nem megfelelő sok egészségügyi </a:t>
            </a:r>
            <a:r>
              <a:rPr lang="hu-HU" dirty="0" smtClean="0"/>
              <a:t>ellátónál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Telemedizin und Datenübertragung ist schwierig – IT-Ausstattung ist bei vielen Gesundheitsdienstleistern nicht ausreichend</a:t>
            </a:r>
            <a:endParaRPr lang="hu-HU" dirty="0" smtClean="0"/>
          </a:p>
          <a:p>
            <a:r>
              <a:rPr lang="hu-HU" dirty="0" smtClean="0"/>
              <a:t>A mentők nem léphetik át a határt- hosszabb mentési idő lehet </a:t>
            </a:r>
            <a:r>
              <a:rPr lang="hu-HU" dirty="0" smtClean="0"/>
              <a:t>emiatt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Krankenwägen können die Grenze nicht passieren – längere Anfahrtswege</a:t>
            </a:r>
            <a:endParaRPr lang="hu-HU" dirty="0" smtClean="0"/>
          </a:p>
          <a:p>
            <a:r>
              <a:rPr lang="hu-HU" dirty="0" smtClean="0"/>
              <a:t>Főleg jogi akadályok és bürokratikus okok állnak a fejlesztés, előrelépés </a:t>
            </a:r>
            <a:r>
              <a:rPr lang="hu-HU" dirty="0" smtClean="0"/>
              <a:t>útjában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rechtliche und bürokratische Hindernisse stehen der Entwicklung im Weg</a:t>
            </a:r>
            <a:endParaRPr lang="hu-HU" dirty="0" smtClean="0"/>
          </a:p>
          <a:p>
            <a:r>
              <a:rPr lang="hu-HU" dirty="0" smtClean="0"/>
              <a:t>Sürgősségi és háziorvosi ellátásban is nehézkes a határon túli kommunikáció, ez sokszor vizsgálat ismétléshez </a:t>
            </a:r>
            <a:r>
              <a:rPr lang="hu-HU" dirty="0" smtClean="0"/>
              <a:t>vezet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grenzüberschreitende Kommunikation in der Notfallversorgung sowie der hausärztlichen Versorgung ist schwierig - </a:t>
            </a:r>
            <a:r>
              <a:rPr lang="de-AT" dirty="0" err="1" smtClean="0">
                <a:solidFill>
                  <a:srgbClr val="0070C0"/>
                </a:solidFill>
              </a:rPr>
              <a:t>Doppelbefundungen</a:t>
            </a:r>
            <a:endParaRPr lang="hu-HU" dirty="0" smtClean="0"/>
          </a:p>
          <a:p>
            <a:r>
              <a:rPr lang="hu-HU" dirty="0" smtClean="0"/>
              <a:t>Orvos és szakápoló hiány- kiáramlás </a:t>
            </a:r>
            <a:r>
              <a:rPr lang="hu-HU" dirty="0" smtClean="0"/>
              <a:t>miatt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Mangel an Ärzten und weiterem Fachpersonal</a:t>
            </a:r>
            <a:endParaRPr lang="hu-HU" dirty="0" smtClean="0"/>
          </a:p>
          <a:p>
            <a:r>
              <a:rPr lang="hu-HU" dirty="0" smtClean="0"/>
              <a:t>Nyelvi </a:t>
            </a:r>
            <a:r>
              <a:rPr lang="hu-HU" dirty="0" smtClean="0"/>
              <a:t>akadályok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Sprachbarrieren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722135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384" y="80555"/>
            <a:ext cx="2774787" cy="27747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  <a:softEdge rad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 prst="cross"/>
            <a:contourClr>
              <a:srgbClr val="C0C0C0"/>
            </a:contourClr>
          </a:sp3d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jövőre </a:t>
            </a:r>
            <a:r>
              <a:rPr lang="hu-HU" dirty="0" smtClean="0"/>
              <a:t>nézve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Ausblick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881" y="2215007"/>
            <a:ext cx="10382971" cy="4351337"/>
          </a:xfrm>
        </p:spPr>
        <p:txBody>
          <a:bodyPr>
            <a:normAutofit/>
          </a:bodyPr>
          <a:lstStyle/>
          <a:p>
            <a:r>
              <a:rPr lang="hu-HU" sz="2000" dirty="0" smtClean="0"/>
              <a:t>Konkrét javaslat a határon átívelő </a:t>
            </a:r>
            <a:r>
              <a:rPr lang="hu-HU" sz="2000" dirty="0" smtClean="0"/>
              <a:t>mentésre</a:t>
            </a:r>
            <a:r>
              <a:rPr lang="de-AT" sz="2000" dirty="0" smtClean="0"/>
              <a:t> / </a:t>
            </a:r>
            <a:r>
              <a:rPr lang="de-AT" sz="2000" dirty="0" smtClean="0">
                <a:solidFill>
                  <a:srgbClr val="0070C0"/>
                </a:solidFill>
              </a:rPr>
              <a:t>konkreter Vorschlag </a:t>
            </a:r>
            <a:br>
              <a:rPr lang="de-AT" sz="2000" dirty="0" smtClean="0">
                <a:solidFill>
                  <a:srgbClr val="0070C0"/>
                </a:solidFill>
              </a:rPr>
            </a:br>
            <a:r>
              <a:rPr lang="de-AT" sz="2000" dirty="0" smtClean="0">
                <a:solidFill>
                  <a:srgbClr val="0070C0"/>
                </a:solidFill>
              </a:rPr>
              <a:t>für einen bilateralen Rettungsvertrag</a:t>
            </a:r>
            <a:endParaRPr lang="hu-HU" sz="2000" dirty="0" smtClean="0">
              <a:solidFill>
                <a:srgbClr val="0070C0"/>
              </a:solidFill>
            </a:endParaRPr>
          </a:p>
          <a:p>
            <a:r>
              <a:rPr lang="hu-HU" sz="2000" dirty="0" smtClean="0"/>
              <a:t>Minden interjú alany pozitívan áll hozzá a jövőbeli </a:t>
            </a:r>
            <a:r>
              <a:rPr lang="hu-HU" sz="2000" dirty="0" smtClean="0"/>
              <a:t>együttműködésre</a:t>
            </a:r>
            <a:r>
              <a:rPr lang="de-AT" sz="2000" dirty="0" smtClean="0"/>
              <a:t> / </a:t>
            </a:r>
            <a:r>
              <a:rPr lang="de-AT" sz="2000" dirty="0" smtClean="0">
                <a:solidFill>
                  <a:srgbClr val="0070C0"/>
                </a:solidFill>
              </a:rPr>
              <a:t>positive Einstellung aller Befragten zu zukünftigen Kooperationen</a:t>
            </a:r>
            <a:endParaRPr lang="hu-HU" sz="2000" dirty="0" smtClean="0"/>
          </a:p>
          <a:p>
            <a:r>
              <a:rPr lang="hu-HU" sz="2000" dirty="0" smtClean="0"/>
              <a:t>Nyelvi tanfolyamok szervezése az egészségügyi dolgozóknak több </a:t>
            </a:r>
            <a:r>
              <a:rPr lang="hu-HU" sz="2000" dirty="0" smtClean="0"/>
              <a:t>intézményben</a:t>
            </a:r>
            <a:r>
              <a:rPr lang="de-AT" sz="2000" dirty="0" smtClean="0"/>
              <a:t> / </a:t>
            </a:r>
            <a:r>
              <a:rPr lang="de-AT" sz="2000" dirty="0" smtClean="0">
                <a:solidFill>
                  <a:srgbClr val="0070C0"/>
                </a:solidFill>
              </a:rPr>
              <a:t>Organisation von Sprachkursen für Personal mehrerer Gesundheitseinrichtungen</a:t>
            </a:r>
            <a:endParaRPr lang="hu-HU" sz="2000" dirty="0" smtClean="0"/>
          </a:p>
          <a:p>
            <a:r>
              <a:rPr lang="hu-HU" sz="2000" dirty="0" smtClean="0"/>
              <a:t>TETRA mentési rendszer elérhető mindkét országban </a:t>
            </a:r>
            <a:r>
              <a:rPr lang="de-AT" sz="2000" dirty="0" smtClean="0"/>
              <a:t>/ </a:t>
            </a:r>
            <a:r>
              <a:rPr lang="de-AT" sz="2000" dirty="0" smtClean="0">
                <a:solidFill>
                  <a:srgbClr val="0070C0"/>
                </a:solidFill>
              </a:rPr>
              <a:t>TETRA-Rettungssystem in beiden Ländern verfügbar</a:t>
            </a:r>
            <a:endParaRPr lang="hu-HU" sz="2000" dirty="0" smtClean="0"/>
          </a:p>
          <a:p>
            <a:r>
              <a:rPr lang="hu-HU" sz="2000" dirty="0" smtClean="0"/>
              <a:t>Sopron- Wiener Neustadt pilot jó példa!!</a:t>
            </a:r>
            <a:r>
              <a:rPr lang="hu-HU" sz="2000" dirty="0" smtClean="0">
                <a:sym typeface="Wingdings" panose="05000000000000000000" pitchFamily="2" charset="2"/>
              </a:rPr>
              <a:t>együttműködés itt már </a:t>
            </a:r>
            <a:r>
              <a:rPr lang="hu-HU" sz="2000" dirty="0" smtClean="0">
                <a:sym typeface="Wingdings" panose="05000000000000000000" pitchFamily="2" charset="2"/>
              </a:rPr>
              <a:t>megkezdődött</a:t>
            </a:r>
            <a:r>
              <a:rPr lang="de-AT" sz="2000" dirty="0" smtClean="0">
                <a:sym typeface="Wingdings" panose="05000000000000000000" pitchFamily="2" charset="2"/>
              </a:rPr>
              <a:t> / </a:t>
            </a:r>
            <a:r>
              <a:rPr lang="de-AT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Pilotprojekt zwischen Wr. Neustadt und Sopron ist ein gutes Beispiel für weitere Projekte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5196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560E3F-CA91-4623-9041-45AF93154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6438" y="262268"/>
            <a:ext cx="9144000" cy="1350872"/>
          </a:xfrm>
        </p:spPr>
        <p:txBody>
          <a:bodyPr>
            <a:normAutofit/>
          </a:bodyPr>
          <a:lstStyle/>
          <a:p>
            <a:pPr algn="ctr"/>
            <a:r>
              <a:rPr lang="hu-HU" sz="6000" dirty="0" smtClean="0"/>
              <a:t>Köszönöm a figyelmet</a:t>
            </a:r>
            <a:r>
              <a:rPr lang="hu-HU" sz="6000" dirty="0" smtClean="0"/>
              <a:t>!</a:t>
            </a:r>
            <a:endParaRPr lang="hu-HU" sz="6000" b="1" dirty="0"/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5C1EA6B2-EC5A-4F61-9E56-F42EDD9E9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" y="4065280"/>
            <a:ext cx="4991312" cy="223316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9C55426-ECF0-4875-ABC8-678A9F0584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604" y="4106927"/>
            <a:ext cx="2647984" cy="219151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84718" y="1800706"/>
            <a:ext cx="8965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6000" dirty="0"/>
              <a:t>Herzlichen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968267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C1DC0D67-F702-46A9-8182-F11119965C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3" y="5858582"/>
            <a:ext cx="2026408" cy="90663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0E119F3-94C2-4F33-B978-3CF63C931E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29" y="5864275"/>
            <a:ext cx="1021332" cy="84527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999E3E6-F24E-4F5E-AE1B-02EC742D0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Cooperation Agenda </a:t>
            </a:r>
            <a:r>
              <a:rPr lang="hu-HU" dirty="0" smtClean="0"/>
              <a:t>lépései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Der Weg zur Kooperationsagenda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A4063F-6A1D-44AA-8904-93003F07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6" y="1825625"/>
            <a:ext cx="10619116" cy="4143854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/>
              <a:t>Szakirodalom kutatás előkészítése</a:t>
            </a:r>
            <a:r>
              <a:rPr lang="hu-HU" dirty="0"/>
              <a:t>- módszertan meghatározás, kulcsszavak, adatbázisok, </a:t>
            </a:r>
            <a:r>
              <a:rPr lang="hu-HU" dirty="0" smtClean="0"/>
              <a:t>priorizálás</a:t>
            </a:r>
            <a:r>
              <a:rPr lang="de-AT" dirty="0" smtClean="0"/>
              <a:t> / </a:t>
            </a:r>
            <a:r>
              <a:rPr lang="de-AT" b="1" dirty="0" smtClean="0">
                <a:solidFill>
                  <a:srgbClr val="0070C0"/>
                </a:solidFill>
              </a:rPr>
              <a:t>Literaturrecherche</a:t>
            </a:r>
            <a:r>
              <a:rPr lang="de-AT" dirty="0" smtClean="0">
                <a:solidFill>
                  <a:srgbClr val="0070C0"/>
                </a:solidFill>
              </a:rPr>
              <a:t> – Definition der Methodik, Datenbanken, Priorisierung</a:t>
            </a:r>
            <a:endParaRPr lang="hu-HU" dirty="0"/>
          </a:p>
          <a:p>
            <a:r>
              <a:rPr lang="hu-HU" b="1" dirty="0"/>
              <a:t>Nyers adatok leválogatása, adatszerkezet </a:t>
            </a:r>
            <a:r>
              <a:rPr lang="hu-HU" b="1" dirty="0" smtClean="0"/>
              <a:t>meghatározása</a:t>
            </a:r>
            <a:r>
              <a:rPr lang="de-AT" b="1" dirty="0" smtClean="0"/>
              <a:t> / </a:t>
            </a:r>
            <a:r>
              <a:rPr lang="de-AT" b="1" dirty="0" smtClean="0">
                <a:solidFill>
                  <a:srgbClr val="0070C0"/>
                </a:solidFill>
              </a:rPr>
              <a:t>Extraktion von Rohdaten, Definition der Datenstruktur</a:t>
            </a:r>
            <a:endParaRPr lang="hu-HU" b="1" dirty="0"/>
          </a:p>
          <a:p>
            <a:r>
              <a:rPr lang="hu-HU" b="1" dirty="0" smtClean="0"/>
              <a:t>Katasztertérkép </a:t>
            </a:r>
            <a:r>
              <a:rPr lang="hu-HU" b="1" dirty="0" smtClean="0"/>
              <a:t>kialakítása</a:t>
            </a:r>
            <a:r>
              <a:rPr lang="de-AT" b="1" dirty="0" smtClean="0"/>
              <a:t> / </a:t>
            </a:r>
            <a:r>
              <a:rPr lang="de-AT" b="1" dirty="0" smtClean="0">
                <a:solidFill>
                  <a:srgbClr val="0070C0"/>
                </a:solidFill>
              </a:rPr>
              <a:t>Entwicklung einer Katasterkarte</a:t>
            </a:r>
            <a:endParaRPr lang="hu-HU" b="1" dirty="0"/>
          </a:p>
          <a:p>
            <a:r>
              <a:rPr lang="hu-HU" b="1" dirty="0" smtClean="0"/>
              <a:t>Mélyinterjú </a:t>
            </a:r>
            <a:r>
              <a:rPr lang="hu-HU" b="1" dirty="0"/>
              <a:t>kérdések </a:t>
            </a:r>
            <a:r>
              <a:rPr lang="hu-HU" b="1" dirty="0" smtClean="0"/>
              <a:t>előkészítése</a:t>
            </a:r>
            <a:r>
              <a:rPr lang="hu-HU" dirty="0" smtClean="0"/>
              <a:t>- tartalmi váz, konkrét kérdések, </a:t>
            </a:r>
            <a:r>
              <a:rPr lang="hu-HU" dirty="0"/>
              <a:t>interjú alanyok </a:t>
            </a:r>
            <a:r>
              <a:rPr lang="hu-HU" dirty="0" smtClean="0"/>
              <a:t>kijelölése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Vorbereitung für Tiefeninterviews – inhaltliche Gliederung, Fragen, Auswahl der zu befragenden</a:t>
            </a:r>
            <a:endParaRPr lang="hu-HU" dirty="0" smtClean="0"/>
          </a:p>
          <a:p>
            <a:r>
              <a:rPr lang="hu-HU" b="1" dirty="0" smtClean="0"/>
              <a:t>Mélyinterjúk elkészítése </a:t>
            </a:r>
            <a:r>
              <a:rPr lang="hu-HU" b="1" dirty="0" smtClean="0"/>
              <a:t>személyesen</a:t>
            </a:r>
            <a:r>
              <a:rPr lang="de-AT" b="1" dirty="0" smtClean="0"/>
              <a:t> / </a:t>
            </a:r>
            <a:r>
              <a:rPr lang="de-AT" b="1" dirty="0" smtClean="0">
                <a:solidFill>
                  <a:srgbClr val="0070C0"/>
                </a:solidFill>
              </a:rPr>
              <a:t>persönliche Durchführung der Tiefeninter</a:t>
            </a:r>
            <a:r>
              <a:rPr lang="de-AT" b="1" dirty="0" smtClean="0">
                <a:solidFill>
                  <a:srgbClr val="0070C0"/>
                </a:solidFill>
              </a:rPr>
              <a:t>views</a:t>
            </a:r>
            <a:endParaRPr lang="hu-HU" b="1" dirty="0" smtClean="0"/>
          </a:p>
          <a:p>
            <a:r>
              <a:rPr lang="hu-HU" b="1" dirty="0" smtClean="0"/>
              <a:t>Interjúk feldolgozása, </a:t>
            </a:r>
            <a:r>
              <a:rPr lang="hu-HU" b="1" dirty="0" smtClean="0"/>
              <a:t>összegzése</a:t>
            </a:r>
            <a:r>
              <a:rPr lang="de-AT" b="1" dirty="0" smtClean="0"/>
              <a:t> / </a:t>
            </a:r>
            <a:r>
              <a:rPr lang="de-AT" b="1" dirty="0" smtClean="0">
                <a:solidFill>
                  <a:srgbClr val="0070C0"/>
                </a:solidFill>
              </a:rPr>
              <a:t>Auswertung und Zusammenfassung der Interviews</a:t>
            </a:r>
            <a:endParaRPr lang="hu-HU" b="1" dirty="0" smtClean="0"/>
          </a:p>
          <a:p>
            <a:r>
              <a:rPr lang="hu-HU" b="1" dirty="0" smtClean="0"/>
              <a:t>Szocio-ökonómiai indikátorok meghatározása</a:t>
            </a:r>
            <a:r>
              <a:rPr lang="hu-HU" dirty="0" smtClean="0"/>
              <a:t>- szükséges adatkörök </a:t>
            </a:r>
            <a:r>
              <a:rPr lang="hu-HU" dirty="0" smtClean="0"/>
              <a:t>leválogatása</a:t>
            </a:r>
            <a:r>
              <a:rPr lang="de-AT" dirty="0"/>
              <a:t> </a:t>
            </a:r>
            <a:r>
              <a:rPr lang="de-AT" dirty="0" smtClean="0"/>
              <a:t>/ </a:t>
            </a:r>
            <a:r>
              <a:rPr lang="de-AT" b="1" dirty="0" smtClean="0">
                <a:solidFill>
                  <a:srgbClr val="0070C0"/>
                </a:solidFill>
              </a:rPr>
              <a:t>Ermittlung von sozioökonomischen Indikatoren </a:t>
            </a:r>
            <a:r>
              <a:rPr lang="de-AT" dirty="0" smtClean="0">
                <a:solidFill>
                  <a:srgbClr val="0070C0"/>
                </a:solidFill>
              </a:rPr>
              <a:t>– Auswahl der notwendigen Datensätze</a:t>
            </a:r>
            <a:endParaRPr lang="hu-HU" dirty="0" smtClean="0"/>
          </a:p>
          <a:p>
            <a:r>
              <a:rPr lang="hu-HU" b="1" dirty="0" smtClean="0"/>
              <a:t>Adatok kiértékelése, vizualizálása, összehasonlítása </a:t>
            </a:r>
            <a:r>
              <a:rPr lang="de-AT" b="1" dirty="0" smtClean="0"/>
              <a:t>/ </a:t>
            </a:r>
            <a:r>
              <a:rPr lang="de-AT" b="1" dirty="0" smtClean="0">
                <a:solidFill>
                  <a:srgbClr val="0070C0"/>
                </a:solidFill>
              </a:rPr>
              <a:t>Auswertung, Visualisierung, Vergleich</a:t>
            </a:r>
            <a:endParaRPr lang="hu-HU" b="1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0EF37526-945F-4E9A-99EA-A64AA852A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-43030"/>
            <a:ext cx="3924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9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szöveg látható&#10;&#10;Automatikusan generált leírás">
            <a:extLst>
              <a:ext uri="{FF2B5EF4-FFF2-40B4-BE49-F238E27FC236}">
                <a16:creationId xmlns:a16="http://schemas.microsoft.com/office/drawing/2014/main" id="{C1DC0D67-F702-46A9-8182-F11119965C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3" y="5858582"/>
            <a:ext cx="2026408" cy="90663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30E119F3-94C2-4F33-B978-3CF63C931E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929" y="5864275"/>
            <a:ext cx="1021332" cy="84527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999E3E6-F24E-4F5E-AE1B-02EC742D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50105"/>
            <a:ext cx="9692640" cy="1325562"/>
          </a:xfrm>
        </p:spPr>
        <p:txBody>
          <a:bodyPr/>
          <a:lstStyle/>
          <a:p>
            <a:r>
              <a:rPr lang="hu-HU" dirty="0" smtClean="0"/>
              <a:t>Cooperation Agenda </a:t>
            </a:r>
            <a:r>
              <a:rPr lang="hu-HU" dirty="0" smtClean="0"/>
              <a:t>tartalma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Inhalt der Kooperationsagenda</a:t>
            </a:r>
            <a:r>
              <a:rPr lang="hu-HU" dirty="0" smtClean="0">
                <a:solidFill>
                  <a:srgbClr val="0070C0"/>
                </a:solidFill>
              </a:rPr>
              <a:t> </a:t>
            </a:r>
            <a:endParaRPr lang="hu-HU" dirty="0">
              <a:solidFill>
                <a:srgbClr val="0070C0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A4063F-6A1D-44AA-8904-93003F07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85" y="1595892"/>
            <a:ext cx="10436927" cy="435133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hu-HU" dirty="0" smtClean="0"/>
              <a:t>A </a:t>
            </a:r>
            <a:r>
              <a:rPr lang="hu-HU" dirty="0"/>
              <a:t>HATÁR MENTI RÉGIÓ EGÉSZSÉGÜGYI ÉS SZOCIÁLIS </a:t>
            </a:r>
            <a:r>
              <a:rPr lang="hu-HU" dirty="0" smtClean="0"/>
              <a:t>KÖRÜLMÉNYEI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sozioökonomische Merkmale der Grenzregion</a:t>
            </a:r>
            <a:r>
              <a:rPr lang="hu-HU" dirty="0" smtClean="0"/>
              <a:t> </a:t>
            </a:r>
            <a:endParaRPr lang="hu-HU" dirty="0" smtClean="0"/>
          </a:p>
          <a:p>
            <a:pPr marL="0" indent="0">
              <a:buNone/>
            </a:pPr>
            <a:r>
              <a:rPr lang="hu-HU" dirty="0"/>
              <a:t>1.1.1 A határtérség demográfiai </a:t>
            </a:r>
            <a:r>
              <a:rPr lang="hu-HU" dirty="0" smtClean="0"/>
              <a:t>jellemzői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demographische Merkmale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A következő mutatók, indikátorok </a:t>
            </a:r>
            <a:r>
              <a:rPr lang="hu-HU" dirty="0" smtClean="0"/>
              <a:t>vizsgálata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Untersuchung folgender Indikatoren: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népességszám nem és korcsoportok </a:t>
            </a:r>
            <a:r>
              <a:rPr lang="hu-HU" dirty="0" smtClean="0"/>
              <a:t>szerint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Bevölkerung nach Alter und Geschlecht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születési </a:t>
            </a:r>
            <a:r>
              <a:rPr lang="hu-HU" dirty="0" smtClean="0"/>
              <a:t>arányszám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Geburtenrate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halálozási arányszám, teljes termékenységi </a:t>
            </a:r>
            <a:r>
              <a:rPr lang="hu-HU" dirty="0" smtClean="0"/>
              <a:t>ráta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Sterberate, Fruchtbarkeitsrate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természetes </a:t>
            </a:r>
            <a:r>
              <a:rPr lang="hu-HU" dirty="0" smtClean="0"/>
              <a:t>népszaporulat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natürliches Bevölkerungswachstum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öregedési </a:t>
            </a:r>
            <a:r>
              <a:rPr lang="hu-HU" dirty="0" smtClean="0"/>
              <a:t>index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Alterungsindex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teljes függőségi </a:t>
            </a:r>
            <a:r>
              <a:rPr lang="hu-HU" dirty="0" smtClean="0"/>
              <a:t>ráta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Gesamtabhängigkeitsquote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 migrációs </a:t>
            </a:r>
            <a:r>
              <a:rPr lang="hu-HU" dirty="0" smtClean="0"/>
              <a:t>ráta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Migrationsrate</a:t>
            </a:r>
            <a:endParaRPr lang="hu-HU" dirty="0"/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0EF37526-945F-4E9A-99EA-A64AA852A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700" y="29905"/>
            <a:ext cx="39243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7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Demográfiai </a:t>
            </a:r>
            <a:r>
              <a:rPr lang="hu-HU" dirty="0" smtClean="0"/>
              <a:t>adatok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Demographische Daten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6430" y="1828800"/>
            <a:ext cx="10618082" cy="4554747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A 2020. </a:t>
            </a:r>
            <a:r>
              <a:rPr lang="en-US" sz="2000" dirty="0" err="1"/>
              <a:t>év</a:t>
            </a:r>
            <a:r>
              <a:rPr lang="en-US" sz="2000" dirty="0"/>
              <a:t> </a:t>
            </a:r>
            <a:r>
              <a:rPr lang="en-US" sz="2000" dirty="0" err="1"/>
              <a:t>végi</a:t>
            </a:r>
            <a:r>
              <a:rPr lang="en-US" sz="2000" dirty="0"/>
              <a:t> </a:t>
            </a:r>
            <a:r>
              <a:rPr lang="en-US" sz="2000" dirty="0" err="1"/>
              <a:t>adatok</a:t>
            </a:r>
            <a:r>
              <a:rPr lang="en-US" sz="2000" dirty="0"/>
              <a:t> </a:t>
            </a:r>
            <a:r>
              <a:rPr lang="en-US" sz="2000" dirty="0" err="1"/>
              <a:t>szerint</a:t>
            </a:r>
            <a:r>
              <a:rPr lang="en-US" sz="2000" dirty="0"/>
              <a:t> a </a:t>
            </a:r>
            <a:r>
              <a:rPr lang="en-US" sz="2000" dirty="0" err="1"/>
              <a:t>Nyugat-Dunántúlon</a:t>
            </a:r>
            <a:r>
              <a:rPr lang="en-US" sz="2000" dirty="0"/>
              <a:t> </a:t>
            </a:r>
            <a:r>
              <a:rPr lang="en-US" sz="2000" dirty="0" err="1"/>
              <a:t>összesen</a:t>
            </a:r>
            <a:r>
              <a:rPr lang="en-US" sz="2000" dirty="0"/>
              <a:t> 989.476 </a:t>
            </a:r>
            <a:r>
              <a:rPr lang="en-US" sz="2000" dirty="0" err="1"/>
              <a:t>fő</a:t>
            </a:r>
            <a:r>
              <a:rPr lang="en-US" sz="2000" dirty="0"/>
              <a:t> </a:t>
            </a:r>
            <a:r>
              <a:rPr lang="en-US" sz="2000" dirty="0" err="1" smtClean="0"/>
              <a:t>él</a:t>
            </a:r>
            <a:r>
              <a:rPr lang="en-US" sz="2000" dirty="0" smtClean="0"/>
              <a:t>. </a:t>
            </a:r>
            <a:r>
              <a:rPr lang="en-US" sz="2000" dirty="0" smtClean="0"/>
              <a:t>/ </a:t>
            </a:r>
            <a:r>
              <a:rPr lang="en-US" sz="2000" dirty="0" err="1" smtClean="0">
                <a:solidFill>
                  <a:srgbClr val="0070C0"/>
                </a:solidFill>
              </a:rPr>
              <a:t>Ende</a:t>
            </a:r>
            <a:r>
              <a:rPr lang="en-US" sz="2000" dirty="0" smtClean="0">
                <a:solidFill>
                  <a:srgbClr val="0070C0"/>
                </a:solidFill>
              </a:rPr>
              <a:t> 2020 </a:t>
            </a:r>
            <a:r>
              <a:rPr lang="en-US" sz="2000" dirty="0" err="1" smtClean="0">
                <a:solidFill>
                  <a:srgbClr val="0070C0"/>
                </a:solidFill>
              </a:rPr>
              <a:t>leben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laut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Statistik</a:t>
            </a:r>
            <a:r>
              <a:rPr lang="en-US" sz="2000" dirty="0" smtClean="0">
                <a:solidFill>
                  <a:srgbClr val="0070C0"/>
                </a:solidFill>
              </a:rPr>
              <a:t> 989.476 </a:t>
            </a:r>
            <a:r>
              <a:rPr lang="en-US" sz="2000" dirty="0" err="1" smtClean="0">
                <a:solidFill>
                  <a:srgbClr val="0070C0"/>
                </a:solidFill>
              </a:rPr>
              <a:t>Personen</a:t>
            </a:r>
            <a:r>
              <a:rPr lang="en-US" sz="2000" dirty="0" smtClean="0">
                <a:solidFill>
                  <a:srgbClr val="0070C0"/>
                </a:solidFill>
              </a:rPr>
              <a:t> in </a:t>
            </a:r>
            <a:r>
              <a:rPr lang="en-US" sz="2000" dirty="0" err="1" smtClean="0">
                <a:solidFill>
                  <a:srgbClr val="0070C0"/>
                </a:solidFill>
              </a:rPr>
              <a:t>Westtransdanubien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három</a:t>
            </a:r>
            <a:r>
              <a:rPr lang="en-US" sz="2000" dirty="0"/>
              <a:t> </a:t>
            </a:r>
            <a:r>
              <a:rPr lang="en-US" sz="2000" dirty="0" err="1"/>
              <a:t>magyarországi</a:t>
            </a:r>
            <a:r>
              <a:rPr lang="en-US" sz="2000" dirty="0"/>
              <a:t> NUTS3 </a:t>
            </a:r>
            <a:r>
              <a:rPr lang="en-US" sz="2000" dirty="0" err="1"/>
              <a:t>régió</a:t>
            </a:r>
            <a:r>
              <a:rPr lang="en-US" sz="2000" dirty="0"/>
              <a:t> (a </a:t>
            </a:r>
            <a:r>
              <a:rPr lang="en-US" sz="2000" dirty="0" err="1"/>
              <a:t>továbbiakban</a:t>
            </a:r>
            <a:r>
              <a:rPr lang="en-US" sz="2000" dirty="0"/>
              <a:t>: </a:t>
            </a:r>
            <a:r>
              <a:rPr lang="en-US" sz="2000" dirty="0" err="1"/>
              <a:t>megyék</a:t>
            </a:r>
            <a:r>
              <a:rPr lang="en-US" sz="2000" dirty="0"/>
              <a:t>) </a:t>
            </a:r>
            <a:r>
              <a:rPr lang="en-US" sz="2000" dirty="0" err="1"/>
              <a:t>közül</a:t>
            </a:r>
            <a:r>
              <a:rPr lang="en-US" sz="2000" dirty="0"/>
              <a:t> </a:t>
            </a:r>
            <a:r>
              <a:rPr lang="en-US" sz="2000" dirty="0" err="1"/>
              <a:t>Győr</a:t>
            </a:r>
            <a:r>
              <a:rPr lang="en-US" sz="2000" dirty="0"/>
              <a:t>-</a:t>
            </a:r>
            <a:r>
              <a:rPr lang="en-US" sz="2000" dirty="0" err="1"/>
              <a:t>Moson</a:t>
            </a:r>
            <a:r>
              <a:rPr lang="en-US" sz="2000" dirty="0"/>
              <a:t>-Sopron </a:t>
            </a:r>
            <a:r>
              <a:rPr lang="en-US" sz="2000" dirty="0" err="1"/>
              <a:t>megye</a:t>
            </a:r>
            <a:r>
              <a:rPr lang="en-US" sz="2000" dirty="0"/>
              <a:t> ad </a:t>
            </a:r>
            <a:r>
              <a:rPr lang="en-US" sz="2000" dirty="0" err="1"/>
              <a:t>otthont</a:t>
            </a:r>
            <a:r>
              <a:rPr lang="en-US" sz="2000" dirty="0"/>
              <a:t> </a:t>
            </a:r>
            <a:r>
              <a:rPr lang="en-US" sz="2000" dirty="0" smtClean="0"/>
              <a:t>a </a:t>
            </a:r>
            <a:r>
              <a:rPr lang="en-US" sz="2000" dirty="0" err="1"/>
              <a:t>határ</a:t>
            </a:r>
            <a:r>
              <a:rPr lang="en-US" sz="2000" dirty="0"/>
              <a:t> </a:t>
            </a:r>
            <a:r>
              <a:rPr lang="en-US" sz="2000" dirty="0" err="1"/>
              <a:t>menti</a:t>
            </a:r>
            <a:r>
              <a:rPr lang="en-US" sz="2000" dirty="0"/>
              <a:t> </a:t>
            </a:r>
            <a:r>
              <a:rPr lang="en-US" sz="2000" dirty="0" err="1"/>
              <a:t>régió</a:t>
            </a:r>
            <a:r>
              <a:rPr lang="en-US" sz="2000" dirty="0"/>
              <a:t> </a:t>
            </a:r>
            <a:r>
              <a:rPr lang="en-US" sz="2000" dirty="0" err="1"/>
              <a:t>magyar</a:t>
            </a:r>
            <a:r>
              <a:rPr lang="en-US" sz="2000" dirty="0"/>
              <a:t> </a:t>
            </a:r>
            <a:r>
              <a:rPr lang="en-US" sz="2000" dirty="0" err="1"/>
              <a:t>oldalán</a:t>
            </a:r>
            <a:r>
              <a:rPr lang="en-US" sz="2000" dirty="0"/>
              <a:t> </a:t>
            </a:r>
            <a:r>
              <a:rPr lang="en-US" sz="2000" dirty="0" err="1"/>
              <a:t>élő</a:t>
            </a:r>
            <a:r>
              <a:rPr lang="en-US" sz="2000" dirty="0"/>
              <a:t> </a:t>
            </a:r>
            <a:r>
              <a:rPr lang="en-US" sz="2000" dirty="0" err="1"/>
              <a:t>lakosság</a:t>
            </a:r>
            <a:r>
              <a:rPr lang="en-US" sz="2000" dirty="0"/>
              <a:t> </a:t>
            </a:r>
            <a:r>
              <a:rPr lang="en-US" sz="2000" dirty="0" err="1"/>
              <a:t>közel</a:t>
            </a:r>
            <a:r>
              <a:rPr lang="en-US" sz="2000" dirty="0"/>
              <a:t> </a:t>
            </a:r>
            <a:r>
              <a:rPr lang="en-US" sz="2000" dirty="0" err="1" smtClean="0"/>
              <a:t>fel</a:t>
            </a:r>
            <a:r>
              <a:rPr lang="hu-HU" sz="2000" dirty="0" smtClean="0"/>
              <a:t>ének</a:t>
            </a:r>
            <a:r>
              <a:rPr lang="en-US" sz="2000" dirty="0" smtClean="0"/>
              <a:t> </a:t>
            </a:r>
            <a:r>
              <a:rPr lang="en-US" sz="2000" dirty="0"/>
              <a:t>(462.474 </a:t>
            </a:r>
            <a:r>
              <a:rPr lang="en-US" sz="2000" dirty="0" err="1"/>
              <a:t>fő</a:t>
            </a:r>
            <a:r>
              <a:rPr lang="en-US" sz="2000" dirty="0" smtClean="0"/>
              <a:t>)</a:t>
            </a:r>
            <a:r>
              <a:rPr lang="hu-HU" sz="2000" dirty="0" smtClean="0"/>
              <a:t>.</a:t>
            </a:r>
            <a:r>
              <a:rPr lang="de-AT" sz="2000" dirty="0" smtClean="0"/>
              <a:t> / </a:t>
            </a:r>
            <a:r>
              <a:rPr lang="de-AT" sz="2000" dirty="0" smtClean="0">
                <a:solidFill>
                  <a:srgbClr val="0070C0"/>
                </a:solidFill>
              </a:rPr>
              <a:t>Von den drei angrenzenden Komitaten lebt fast die Hälfte der ungarischen Grenzbevölkerung im Komitat </a:t>
            </a:r>
            <a:r>
              <a:rPr lang="de-AT" sz="2000" dirty="0" err="1" smtClean="0">
                <a:solidFill>
                  <a:srgbClr val="0070C0"/>
                </a:solidFill>
              </a:rPr>
              <a:t>Györ</a:t>
            </a:r>
            <a:r>
              <a:rPr lang="de-AT" sz="2000" dirty="0" smtClean="0">
                <a:solidFill>
                  <a:srgbClr val="0070C0"/>
                </a:solidFill>
              </a:rPr>
              <a:t>-</a:t>
            </a:r>
            <a:r>
              <a:rPr lang="de-AT" sz="2000" dirty="0" err="1" smtClean="0">
                <a:solidFill>
                  <a:srgbClr val="0070C0"/>
                </a:solidFill>
              </a:rPr>
              <a:t>Moson</a:t>
            </a:r>
            <a:r>
              <a:rPr lang="de-AT" sz="2000" dirty="0" smtClean="0">
                <a:solidFill>
                  <a:srgbClr val="0070C0"/>
                </a:solidFill>
              </a:rPr>
              <a:t>-Sopron.</a:t>
            </a:r>
            <a:endParaRPr lang="hu-HU" sz="2000" dirty="0" smtClean="0"/>
          </a:p>
          <a:p>
            <a:r>
              <a:rPr lang="en-US" sz="2000" dirty="0"/>
              <a:t>Vas </a:t>
            </a:r>
            <a:r>
              <a:rPr lang="en-US" sz="2000" dirty="0" err="1"/>
              <a:t>megyében</a:t>
            </a:r>
            <a:r>
              <a:rPr lang="en-US" sz="2000" dirty="0"/>
              <a:t> 251.719 </a:t>
            </a:r>
            <a:r>
              <a:rPr lang="en-US" sz="2000" dirty="0" err="1"/>
              <a:t>fő</a:t>
            </a:r>
            <a:r>
              <a:rPr lang="en-US" sz="2000" dirty="0"/>
              <a:t>, </a:t>
            </a:r>
            <a:r>
              <a:rPr lang="en-US" sz="2000" dirty="0" err="1"/>
              <a:t>Zala</a:t>
            </a:r>
            <a:r>
              <a:rPr lang="en-US" sz="2000" dirty="0"/>
              <a:t> </a:t>
            </a:r>
            <a:r>
              <a:rPr lang="en-US" sz="2000" dirty="0" err="1"/>
              <a:t>megyében</a:t>
            </a:r>
            <a:r>
              <a:rPr lang="en-US" sz="2000" dirty="0"/>
              <a:t> 275.283 </a:t>
            </a:r>
            <a:r>
              <a:rPr lang="en-US" sz="2000" dirty="0" err="1"/>
              <a:t>fő</a:t>
            </a:r>
            <a:r>
              <a:rPr lang="en-US" sz="2000" dirty="0"/>
              <a:t> </a:t>
            </a:r>
            <a:r>
              <a:rPr lang="en-US" sz="2000" dirty="0" err="1"/>
              <a:t>él</a:t>
            </a:r>
            <a:r>
              <a:rPr lang="en-US" sz="2000" dirty="0"/>
              <a:t>. </a:t>
            </a:r>
            <a:r>
              <a:rPr lang="en-US" sz="2000" dirty="0" smtClean="0"/>
              <a:t>/ </a:t>
            </a:r>
            <a:r>
              <a:rPr lang="en-US" sz="2000" dirty="0" smtClean="0">
                <a:solidFill>
                  <a:srgbClr val="0070C0"/>
                </a:solidFill>
              </a:rPr>
              <a:t>Das </a:t>
            </a:r>
            <a:r>
              <a:rPr lang="en-US" sz="2000" dirty="0" err="1" smtClean="0">
                <a:solidFill>
                  <a:srgbClr val="0070C0"/>
                </a:solidFill>
              </a:rPr>
              <a:t>Komitat</a:t>
            </a:r>
            <a:r>
              <a:rPr lang="en-US" sz="2000" dirty="0" smtClean="0">
                <a:solidFill>
                  <a:srgbClr val="0070C0"/>
                </a:solidFill>
              </a:rPr>
              <a:t> Vas hat 251.719 und das </a:t>
            </a:r>
            <a:r>
              <a:rPr lang="en-US" sz="2000" dirty="0" err="1" smtClean="0">
                <a:solidFill>
                  <a:srgbClr val="0070C0"/>
                </a:solidFill>
              </a:rPr>
              <a:t>Komitat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Zala</a:t>
            </a:r>
            <a:r>
              <a:rPr lang="en-US" sz="2000" dirty="0" smtClean="0">
                <a:solidFill>
                  <a:srgbClr val="0070C0"/>
                </a:solidFill>
              </a:rPr>
              <a:t> 275.283 </a:t>
            </a:r>
            <a:r>
              <a:rPr lang="en-US" sz="2000" dirty="0" err="1" smtClean="0">
                <a:solidFill>
                  <a:srgbClr val="0070C0"/>
                </a:solidFill>
              </a:rPr>
              <a:t>Einwohner</a:t>
            </a:r>
            <a:r>
              <a:rPr lang="en-US" sz="2000" dirty="0" smtClean="0">
                <a:solidFill>
                  <a:srgbClr val="0070C0"/>
                </a:solidFill>
              </a:rPr>
              <a:t>.</a:t>
            </a:r>
            <a:endParaRPr lang="hu-HU" sz="2000" dirty="0" smtClean="0"/>
          </a:p>
          <a:p>
            <a:r>
              <a:rPr lang="en-US" sz="2000" dirty="0"/>
              <a:t>A 2016 </a:t>
            </a:r>
            <a:r>
              <a:rPr lang="en-US" sz="2000" dirty="0" err="1"/>
              <a:t>és</a:t>
            </a:r>
            <a:r>
              <a:rPr lang="en-US" sz="2000" dirty="0"/>
              <a:t> 2020 </a:t>
            </a:r>
            <a:r>
              <a:rPr lang="en-US" sz="2000" dirty="0" err="1"/>
              <a:t>közötti</a:t>
            </a:r>
            <a:r>
              <a:rPr lang="en-US" sz="2000" dirty="0"/>
              <a:t> </a:t>
            </a:r>
            <a:r>
              <a:rPr lang="en-US" sz="2000" dirty="0" err="1"/>
              <a:t>időszakban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 err="1"/>
              <a:t>népesség</a:t>
            </a:r>
            <a:r>
              <a:rPr lang="en-US" sz="2000" dirty="0"/>
              <a:t> </a:t>
            </a:r>
            <a:r>
              <a:rPr lang="en-US" sz="2000" dirty="0" err="1"/>
              <a:t>regionális</a:t>
            </a:r>
            <a:r>
              <a:rPr lang="en-US" sz="2000" dirty="0"/>
              <a:t> </a:t>
            </a:r>
            <a:r>
              <a:rPr lang="en-US" sz="2000" dirty="0" err="1"/>
              <a:t>szinten</a:t>
            </a:r>
            <a:r>
              <a:rPr lang="en-US" sz="2000" dirty="0"/>
              <a:t> </a:t>
            </a:r>
            <a:r>
              <a:rPr lang="en-US" sz="2000" dirty="0" err="1"/>
              <a:t>stagnált</a:t>
            </a:r>
            <a:r>
              <a:rPr lang="en-US" sz="2000" dirty="0"/>
              <a:t>, de </a:t>
            </a:r>
            <a:r>
              <a:rPr lang="en-US" sz="2000" dirty="0" err="1"/>
              <a:t>megyénként</a:t>
            </a:r>
            <a:r>
              <a:rPr lang="en-US" sz="2000" dirty="0"/>
              <a:t> </a:t>
            </a:r>
            <a:r>
              <a:rPr lang="en-US" sz="2000" dirty="0" err="1"/>
              <a:t>változott</a:t>
            </a:r>
            <a:r>
              <a:rPr lang="en-US" sz="2000" dirty="0"/>
              <a:t> a </a:t>
            </a:r>
            <a:r>
              <a:rPr lang="en-US" sz="2000" dirty="0" err="1"/>
              <a:t>népességszám</a:t>
            </a:r>
            <a:r>
              <a:rPr lang="en-US" sz="2000" dirty="0"/>
              <a:t>. </a:t>
            </a:r>
            <a:r>
              <a:rPr lang="en-US" sz="2000" dirty="0" err="1" smtClean="0"/>
              <a:t>Győr-Moson</a:t>
            </a:r>
            <a:r>
              <a:rPr lang="hu-HU" sz="2000" dirty="0" smtClean="0"/>
              <a:t> </a:t>
            </a:r>
            <a:r>
              <a:rPr lang="en-US" sz="2000" dirty="0" smtClean="0"/>
              <a:t>Sopron </a:t>
            </a:r>
            <a:r>
              <a:rPr lang="en-US" sz="2000" dirty="0" err="1"/>
              <a:t>megye</a:t>
            </a:r>
            <a:r>
              <a:rPr lang="en-US" sz="2000" dirty="0"/>
              <a:t> </a:t>
            </a:r>
            <a:r>
              <a:rPr lang="en-US" sz="2000" dirty="0" err="1"/>
              <a:t>népességnövekedést</a:t>
            </a:r>
            <a:r>
              <a:rPr lang="en-US" sz="2000" dirty="0"/>
              <a:t> </a:t>
            </a:r>
            <a:r>
              <a:rPr lang="en-US" sz="2000" dirty="0" err="1"/>
              <a:t>könyvelhetett</a:t>
            </a:r>
            <a:r>
              <a:rPr lang="en-US" sz="2000" dirty="0"/>
              <a:t> el, </a:t>
            </a:r>
            <a:r>
              <a:rPr lang="en-US" sz="2000" dirty="0" err="1"/>
              <a:t>míg</a:t>
            </a:r>
            <a:r>
              <a:rPr lang="en-US" sz="2000" dirty="0"/>
              <a:t> </a:t>
            </a:r>
            <a:r>
              <a:rPr lang="en-US" sz="2000" dirty="0" smtClean="0"/>
              <a:t>Vas</a:t>
            </a:r>
            <a:r>
              <a:rPr lang="hu-HU" sz="2000" dirty="0" smtClean="0"/>
              <a:t> megyében</a:t>
            </a:r>
            <a:r>
              <a:rPr lang="en-US" sz="2000" dirty="0" smtClean="0"/>
              <a:t> </a:t>
            </a:r>
            <a:r>
              <a:rPr lang="en-US" sz="2000" dirty="0"/>
              <a:t>1%-</a:t>
            </a:r>
            <a:r>
              <a:rPr lang="en-US" sz="2000" dirty="0" err="1"/>
              <a:t>kal</a:t>
            </a:r>
            <a:r>
              <a:rPr lang="en-US" sz="2000" dirty="0"/>
              <a:t> </a:t>
            </a:r>
            <a:r>
              <a:rPr lang="en-US" sz="2000" dirty="0" err="1"/>
              <a:t>csökkent</a:t>
            </a:r>
            <a:r>
              <a:rPr lang="en-US" sz="2000" dirty="0"/>
              <a:t> a </a:t>
            </a:r>
            <a:r>
              <a:rPr lang="en-US" sz="2000" dirty="0" err="1"/>
              <a:t>lakosság</a:t>
            </a:r>
            <a:r>
              <a:rPr lang="en-US" sz="2000" dirty="0"/>
              <a:t> </a:t>
            </a:r>
            <a:r>
              <a:rPr lang="en-US" sz="2000" dirty="0" err="1" smtClean="0"/>
              <a:t>száma</a:t>
            </a:r>
            <a:r>
              <a:rPr lang="hu-HU" sz="2000" dirty="0"/>
              <a:t> </a:t>
            </a:r>
            <a:r>
              <a:rPr lang="hu-HU" sz="2000" dirty="0" smtClean="0"/>
              <a:t>Zala megyében 2,1-al a vizsgált 5 év alatt</a:t>
            </a:r>
            <a:r>
              <a:rPr lang="hu-HU" sz="2000" dirty="0" smtClean="0"/>
              <a:t>.</a:t>
            </a:r>
            <a:r>
              <a:rPr lang="de-AT" sz="2000" dirty="0" smtClean="0"/>
              <a:t> / </a:t>
            </a:r>
            <a:r>
              <a:rPr lang="de-AT" sz="2000" dirty="0" smtClean="0">
                <a:solidFill>
                  <a:srgbClr val="0070C0"/>
                </a:solidFill>
              </a:rPr>
              <a:t>Von 2016 – 2020 stagnierte die Bevölkerungszahl im Land, variierte aber je nach Komitat. </a:t>
            </a:r>
            <a:r>
              <a:rPr lang="de-AT" sz="2000" dirty="0" smtClean="0">
                <a:solidFill>
                  <a:srgbClr val="0070C0"/>
                </a:solidFill>
              </a:rPr>
              <a:t>Während die Zahl in </a:t>
            </a:r>
            <a:r>
              <a:rPr lang="de-AT" sz="2000" dirty="0" err="1" smtClean="0">
                <a:solidFill>
                  <a:srgbClr val="0070C0"/>
                </a:solidFill>
              </a:rPr>
              <a:t>Vas</a:t>
            </a:r>
            <a:r>
              <a:rPr lang="de-AT" sz="2000" dirty="0" smtClean="0">
                <a:solidFill>
                  <a:srgbClr val="0070C0"/>
                </a:solidFill>
              </a:rPr>
              <a:t> (1%) und </a:t>
            </a:r>
            <a:r>
              <a:rPr lang="de-AT" sz="2000" dirty="0" err="1" smtClean="0">
                <a:solidFill>
                  <a:srgbClr val="0070C0"/>
                </a:solidFill>
              </a:rPr>
              <a:t>Zala</a:t>
            </a:r>
            <a:r>
              <a:rPr lang="de-AT" sz="2000" dirty="0" smtClean="0">
                <a:solidFill>
                  <a:srgbClr val="0070C0"/>
                </a:solidFill>
              </a:rPr>
              <a:t> (2,1%) abnahm, stieg sie in GMS.</a:t>
            </a:r>
            <a:endParaRPr lang="hu-HU" sz="2000" dirty="0" smtClean="0"/>
          </a:p>
        </p:txBody>
      </p:sp>
    </p:spTree>
    <p:extLst>
      <p:ext uri="{BB962C8B-B14F-4D97-AF65-F5344CB8AC3E}">
        <p14:creationId xmlns:p14="http://schemas.microsoft.com/office/powerpoint/2010/main" val="402591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Demográfiai </a:t>
            </a:r>
            <a:r>
              <a:rPr lang="hu-HU" dirty="0" smtClean="0"/>
              <a:t>statisztikák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Demographische Statistik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78" y="1949570"/>
            <a:ext cx="7689289" cy="4479493"/>
          </a:xfrm>
        </p:spPr>
      </p:pic>
    </p:spTree>
    <p:extLst>
      <p:ext uri="{BB962C8B-B14F-4D97-AF65-F5344CB8AC3E}">
        <p14:creationId xmlns:p14="http://schemas.microsoft.com/office/powerpoint/2010/main" val="3875709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Demográfiai </a:t>
            </a:r>
            <a:r>
              <a:rPr lang="hu-HU" dirty="0" smtClean="0"/>
              <a:t>statisztikák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Demographische Statistik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72" y="2734574"/>
            <a:ext cx="8072992" cy="2406069"/>
          </a:xfrm>
        </p:spPr>
      </p:pic>
    </p:spTree>
    <p:extLst>
      <p:ext uri="{BB962C8B-B14F-4D97-AF65-F5344CB8AC3E}">
        <p14:creationId xmlns:p14="http://schemas.microsoft.com/office/powerpoint/2010/main" val="414067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Demográfiai </a:t>
            </a:r>
            <a:r>
              <a:rPr lang="hu-HU" dirty="0" smtClean="0"/>
              <a:t>statisztikák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>
                <a:solidFill>
                  <a:srgbClr val="0070C0"/>
                </a:solidFill>
              </a:rPr>
              <a:t>Demographische Statistik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67" y="2043155"/>
            <a:ext cx="6749258" cy="4615564"/>
          </a:xfrm>
        </p:spPr>
      </p:pic>
    </p:spTree>
    <p:extLst>
      <p:ext uri="{BB962C8B-B14F-4D97-AF65-F5344CB8AC3E}">
        <p14:creationId xmlns:p14="http://schemas.microsoft.com/office/powerpoint/2010/main" val="40938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6762" y="1073119"/>
            <a:ext cx="10117750" cy="132556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 magyar határ menti térség lakosságának </a:t>
            </a:r>
            <a:r>
              <a:rPr lang="hu-HU" dirty="0" smtClean="0"/>
              <a:t>életszínvonala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Lebensstandard der in der Grenzregion lebenden ungarischen Bevölkerung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7804" y="2725950"/>
            <a:ext cx="10626707" cy="3881969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/>
              <a:t>életszínvonal és az azt meghatározó társadalmi, anyagi és életmódbeli tényezők komoly hatással vannak </a:t>
            </a:r>
            <a:r>
              <a:rPr lang="hu-HU" dirty="0" smtClean="0"/>
              <a:t>az </a:t>
            </a:r>
            <a:r>
              <a:rPr lang="hu-HU" dirty="0"/>
              <a:t>adott népesség egészségi állapotára. </a:t>
            </a:r>
            <a:r>
              <a:rPr lang="de-AT" dirty="0" smtClean="0"/>
              <a:t>/ </a:t>
            </a:r>
            <a:r>
              <a:rPr lang="de-AT" dirty="0" smtClean="0">
                <a:solidFill>
                  <a:srgbClr val="0070C0"/>
                </a:solidFill>
              </a:rPr>
              <a:t>Der Lebensstandard mitsamt der sozialen, materiellen und lebensstilbezogenen Faktoren haben einen großen Einfluss auf den Gesundheitszustand bestimmter Bevölkerungsgruppen.</a:t>
            </a:r>
            <a:endParaRPr lang="hu-HU" dirty="0" smtClean="0"/>
          </a:p>
          <a:p>
            <a:r>
              <a:rPr lang="hu-HU" dirty="0" smtClean="0"/>
              <a:t>Egyértelműen </a:t>
            </a:r>
            <a:r>
              <a:rPr lang="hu-HU" dirty="0"/>
              <a:t>kimutatható pozitív kapcsolat </a:t>
            </a:r>
            <a:r>
              <a:rPr lang="hu-HU" dirty="0" smtClean="0"/>
              <a:t>az </a:t>
            </a:r>
            <a:r>
              <a:rPr lang="hu-HU" dirty="0"/>
              <a:t>oktatás és a gazdasági, társadalmi, fizikai és mentális jólét között</a:t>
            </a:r>
            <a:r>
              <a:rPr lang="hu-HU" dirty="0" smtClean="0"/>
              <a:t>.</a:t>
            </a:r>
            <a:r>
              <a:rPr lang="de-AT" dirty="0" smtClean="0"/>
              <a:t> / </a:t>
            </a:r>
            <a:r>
              <a:rPr lang="de-AT" dirty="0" smtClean="0">
                <a:solidFill>
                  <a:srgbClr val="0070C0"/>
                </a:solidFill>
              </a:rPr>
              <a:t>Es besteht ein positiv korrelierender Zusammenhang zwischen Bildung und wirtschaftlichem, sozialem, körperlichem und geistigem Wohlbefinden.</a:t>
            </a:r>
            <a:endParaRPr lang="hu-HU" dirty="0" smtClean="0"/>
          </a:p>
          <a:p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egyik</a:t>
            </a:r>
            <a:r>
              <a:rPr lang="en-US" dirty="0"/>
              <a:t> </a:t>
            </a:r>
            <a:r>
              <a:rPr lang="en-US" dirty="0" err="1"/>
              <a:t>leggyakrabban</a:t>
            </a:r>
            <a:r>
              <a:rPr lang="en-US" dirty="0"/>
              <a:t> </a:t>
            </a:r>
            <a:r>
              <a:rPr lang="en-US" dirty="0" err="1"/>
              <a:t>használt</a:t>
            </a:r>
            <a:r>
              <a:rPr lang="en-US" dirty="0"/>
              <a:t> - </a:t>
            </a:r>
            <a:r>
              <a:rPr lang="en-US" dirty="0" err="1"/>
              <a:t>bár</a:t>
            </a:r>
            <a:r>
              <a:rPr lang="en-US" dirty="0"/>
              <a:t> </a:t>
            </a:r>
            <a:r>
              <a:rPr lang="en-US" dirty="0" err="1"/>
              <a:t>erősen</a:t>
            </a:r>
            <a:r>
              <a:rPr lang="en-US" dirty="0"/>
              <a:t> </a:t>
            </a:r>
            <a:r>
              <a:rPr lang="en-US" dirty="0" err="1"/>
              <a:t>gazdaságcentrikus</a:t>
            </a:r>
            <a:r>
              <a:rPr lang="en-US" dirty="0"/>
              <a:t> - </a:t>
            </a:r>
            <a:r>
              <a:rPr lang="en-US" dirty="0" err="1"/>
              <a:t>mutató</a:t>
            </a:r>
            <a:r>
              <a:rPr lang="en-US" dirty="0"/>
              <a:t> a </a:t>
            </a:r>
            <a:r>
              <a:rPr lang="en-US" dirty="0" err="1"/>
              <a:t>társadalmi-gazdasági</a:t>
            </a:r>
            <a:r>
              <a:rPr lang="en-US" dirty="0"/>
              <a:t> </a:t>
            </a:r>
            <a:r>
              <a:rPr lang="en-US" dirty="0" err="1"/>
              <a:t>jólét</a:t>
            </a:r>
            <a:r>
              <a:rPr lang="en-US" dirty="0"/>
              <a:t> </a:t>
            </a:r>
            <a:r>
              <a:rPr lang="en-US" dirty="0" err="1"/>
              <a:t>mérésére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főre</a:t>
            </a:r>
            <a:r>
              <a:rPr lang="en-US" dirty="0"/>
              <a:t> </a:t>
            </a:r>
            <a:r>
              <a:rPr lang="en-US" dirty="0" err="1"/>
              <a:t>jutó</a:t>
            </a:r>
            <a:r>
              <a:rPr lang="en-US" dirty="0"/>
              <a:t> </a:t>
            </a:r>
            <a:r>
              <a:rPr lang="en-US" dirty="0" err="1"/>
              <a:t>bruttó</a:t>
            </a:r>
            <a:r>
              <a:rPr lang="en-US" dirty="0"/>
              <a:t> </a:t>
            </a:r>
            <a:r>
              <a:rPr lang="en-US" dirty="0" err="1"/>
              <a:t>hozzáadott</a:t>
            </a:r>
            <a:r>
              <a:rPr lang="en-US" dirty="0"/>
              <a:t> </a:t>
            </a:r>
            <a:r>
              <a:rPr lang="en-US" dirty="0" err="1"/>
              <a:t>érték</a:t>
            </a:r>
            <a:r>
              <a:rPr lang="en-US" dirty="0"/>
              <a:t> (PPP</a:t>
            </a:r>
            <a:r>
              <a:rPr lang="en-US" dirty="0" smtClean="0"/>
              <a:t>). / </a:t>
            </a:r>
            <a:r>
              <a:rPr lang="en-US" dirty="0" err="1" smtClean="0">
                <a:solidFill>
                  <a:srgbClr val="0070C0"/>
                </a:solidFill>
              </a:rPr>
              <a:t>Einer</a:t>
            </a:r>
            <a:r>
              <a:rPr lang="en-US" dirty="0" smtClean="0">
                <a:solidFill>
                  <a:srgbClr val="0070C0"/>
                </a:solidFill>
              </a:rPr>
              <a:t> der am </a:t>
            </a:r>
            <a:r>
              <a:rPr lang="en-US" dirty="0" err="1" smtClean="0">
                <a:solidFill>
                  <a:srgbClr val="0070C0"/>
                </a:solidFill>
              </a:rPr>
              <a:t>häufigsten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verwendeten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Indikatoren</a:t>
            </a:r>
            <a:r>
              <a:rPr lang="en-US" dirty="0" smtClean="0">
                <a:solidFill>
                  <a:srgbClr val="0070C0"/>
                </a:solidFill>
              </a:rPr>
              <a:t> zur </a:t>
            </a:r>
            <a:r>
              <a:rPr lang="en-US" dirty="0" err="1" smtClean="0">
                <a:solidFill>
                  <a:srgbClr val="0070C0"/>
                </a:solidFill>
              </a:rPr>
              <a:t>Messung</a:t>
            </a:r>
            <a:r>
              <a:rPr lang="en-US" dirty="0" smtClean="0">
                <a:solidFill>
                  <a:srgbClr val="0070C0"/>
                </a:solidFill>
              </a:rPr>
              <a:t> des </a:t>
            </a:r>
            <a:r>
              <a:rPr lang="en-US" dirty="0" err="1" smtClean="0">
                <a:solidFill>
                  <a:srgbClr val="0070C0"/>
                </a:solidFill>
              </a:rPr>
              <a:t>sozioökonomischen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Wohlstands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ist</a:t>
            </a:r>
            <a:r>
              <a:rPr lang="en-US" dirty="0" smtClean="0">
                <a:solidFill>
                  <a:srgbClr val="0070C0"/>
                </a:solidFill>
              </a:rPr>
              <a:t> die </a:t>
            </a:r>
            <a:r>
              <a:rPr lang="en-US" dirty="0" err="1" smtClean="0">
                <a:solidFill>
                  <a:srgbClr val="0070C0"/>
                </a:solidFill>
              </a:rPr>
              <a:t>Bruttowertschöpfung</a:t>
            </a:r>
            <a:r>
              <a:rPr lang="en-US" dirty="0" smtClean="0">
                <a:solidFill>
                  <a:srgbClr val="0070C0"/>
                </a:solidFill>
              </a:rPr>
              <a:t> pro Kopf.</a:t>
            </a:r>
            <a:endParaRPr lang="hu-HU" dirty="0" smtClean="0"/>
          </a:p>
          <a:p>
            <a:r>
              <a:rPr lang="hu-HU" dirty="0" smtClean="0"/>
              <a:t>Az életszínvonalhoz még hozzátartozik a </a:t>
            </a:r>
            <a:r>
              <a:rPr lang="hu-HU" dirty="0" smtClean="0"/>
              <a:t>munkanélküli</a:t>
            </a:r>
            <a:r>
              <a:rPr lang="de-AT" dirty="0" smtClean="0"/>
              <a:t>. / </a:t>
            </a:r>
            <a:r>
              <a:rPr lang="de-AT" dirty="0" smtClean="0">
                <a:solidFill>
                  <a:srgbClr val="0070C0"/>
                </a:solidFill>
              </a:rPr>
              <a:t>Die Arbeitslosenquote wirkt sich auch auf den Lebensstandard aus.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7254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TM03457515[[fn=Nézet]]</Template>
  <TotalTime>0</TotalTime>
  <Words>1567</Words>
  <Application>Microsoft Office PowerPoint</Application>
  <PresentationFormat>Breitbild</PresentationFormat>
  <Paragraphs>86</Paragraphs>
  <Slides>23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Century Schoolbook</vt:lpstr>
      <vt:lpstr>Wingdings</vt:lpstr>
      <vt:lpstr>Wingdings 2</vt:lpstr>
      <vt:lpstr>View</vt:lpstr>
      <vt:lpstr>HEAL NOW – Kooperációs  Dokumentum (HU)</vt:lpstr>
      <vt:lpstr>Magyar szakértői csapat Ungarisches Expertenteam</vt:lpstr>
      <vt:lpstr>Cooperation Agenda lépései Der Weg zur Kooperationsagenda</vt:lpstr>
      <vt:lpstr>Cooperation Agenda tartalma Inhalt der Kooperationsagenda </vt:lpstr>
      <vt:lpstr>Demográfiai adatok Demographische Daten</vt:lpstr>
      <vt:lpstr>Demográfiai statisztikák Demographische Statistik</vt:lpstr>
      <vt:lpstr>Demográfiai statisztikák Demographische Statistik</vt:lpstr>
      <vt:lpstr>Demográfiai statisztikák Demographische Statistik</vt:lpstr>
      <vt:lpstr>A magyar határ menti térség lakosságának életszínvonala / Lebensstandard der in der Grenzregion lebenden ungarischen Bevölkerung</vt:lpstr>
      <vt:lpstr>Életszínvonal statisztikák Statistik zum Lebensstandard</vt:lpstr>
      <vt:lpstr>Életszínvonal statisztikák Statistik zum Lebensstandard</vt:lpstr>
      <vt:lpstr>Életszínvonal statisztikák Statistik zum Lebensstandard</vt:lpstr>
      <vt:lpstr>2. Az osztrák-magyar határtérségben működő köz- és magán egészségügyi ellátórendszer intézményi struktúrájának bemutatása / Darstellung der institutionellen Struktur des Gesundheitswesens (öffentlich und privat) in der österreichisch-ungarischen Grenzregion  </vt:lpstr>
      <vt:lpstr>Várható élettartam, leggyakoribb betegségek, fő egészségügyi ellátók Lebenserwartung, häufigste Erkrankungen, wichtigste Gesundheitsdienstleister</vt:lpstr>
      <vt:lpstr>Várható élettartam Lebenserwartung</vt:lpstr>
      <vt:lpstr>5 leggyakoribb megbetegedés Die 5 häufigsten Erkrankungen</vt:lpstr>
      <vt:lpstr>Kórházak és kapacitásuk Krankenhäuser und ihre Kapazitäten</vt:lpstr>
      <vt:lpstr>PowerPoint-Präsentation</vt:lpstr>
      <vt:lpstr>Betegellátás / Pflege von Patienten</vt:lpstr>
      <vt:lpstr>Mélyinterjúk Tiefeninterviews</vt:lpstr>
      <vt:lpstr>Fő tanulságok die wichtigsten Erkenntnisse</vt:lpstr>
      <vt:lpstr>A jövőre nézve Ausblick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Klán Kerezsi</dc:creator>
  <cp:lastModifiedBy>Lochner Florian, Healthacross</cp:lastModifiedBy>
  <cp:revision>43</cp:revision>
  <dcterms:created xsi:type="dcterms:W3CDTF">2022-03-21T11:00:00Z</dcterms:created>
  <dcterms:modified xsi:type="dcterms:W3CDTF">2022-11-24T10:14:26Z</dcterms:modified>
</cp:coreProperties>
</file>