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"/>
  </p:notesMasterIdLst>
  <p:sldIdLst>
    <p:sldId id="295" r:id="rId2"/>
    <p:sldId id="29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DE10-0459-480F-9CB6-5A675161AE86}" type="datetimeFigureOut">
              <a:rPr lang="de-AT" smtClean="0"/>
              <a:pPr/>
              <a:t>03.03.2020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6D98-7501-44F6-937D-3DB2386DF7D9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935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8CD3B7-219F-4CD3-BDA7-F013F13ABE47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0600"/>
            <a:ext cx="3530600" cy="787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169-BC90-46F7-9AC5-61A6536E135E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6F3-D2F1-4C96-B5D2-A0B6C0C7AE6F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4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2EA-FBC9-4112-A365-2517D2120E8B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0600"/>
            <a:ext cx="3530600" cy="787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39"/>
            <a:ext cx="2158409" cy="2265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4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63EE-D73A-4C2D-8F2B-4C936340AE6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392E-CAA6-406D-8C68-7BE3D38A63A6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9D8-D85D-4C55-A50A-398CB5FE870E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7AE0-6DB7-4DEE-9204-503F5DBC705D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081-8ADB-4F40-AF5C-1A64AB5C577B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FEB0-53ED-4430-9780-7CC0CECC6BDE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F26-6CF3-4E86-A4C0-0D2AF096A561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C4B403-2944-43F1-B324-1852A436B22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9011" y="2294313"/>
            <a:ext cx="8459239" cy="1978429"/>
          </a:xfrm>
        </p:spPr>
        <p:txBody>
          <a:bodyPr>
            <a:normAutofit fontScale="90000"/>
          </a:bodyPr>
          <a:lstStyle/>
          <a:p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hálózati résztvevői térkép</a:t>
            </a:r>
            <a:b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</a:t>
            </a:r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Akteurslandkarte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" y="6828"/>
            <a:ext cx="2093568" cy="226172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012"/>
            <a:ext cx="9092435" cy="59563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lyamatábra: Bekötés 4"/>
          <p:cNvSpPr/>
          <p:nvPr/>
        </p:nvSpPr>
        <p:spPr bwMode="auto">
          <a:xfrm>
            <a:off x="4501912" y="2424157"/>
            <a:ext cx="108012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lyamatábra: Bekötés 5"/>
          <p:cNvSpPr/>
          <p:nvPr/>
        </p:nvSpPr>
        <p:spPr bwMode="auto">
          <a:xfrm>
            <a:off x="4212357" y="2811476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Folyamatábra: Bekötés 6"/>
          <p:cNvSpPr/>
          <p:nvPr/>
        </p:nvSpPr>
        <p:spPr bwMode="auto">
          <a:xfrm>
            <a:off x="4555924" y="3698561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Folyamatábra: Bekötés 7"/>
          <p:cNvSpPr/>
          <p:nvPr/>
        </p:nvSpPr>
        <p:spPr bwMode="auto">
          <a:xfrm>
            <a:off x="3827424" y="4243010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Folyamatábra: Bekötés 8"/>
          <p:cNvSpPr/>
          <p:nvPr/>
        </p:nvSpPr>
        <p:spPr bwMode="auto">
          <a:xfrm>
            <a:off x="7732500" y="3750194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Folyamatábra: Bekötés 9"/>
          <p:cNvSpPr/>
          <p:nvPr/>
        </p:nvSpPr>
        <p:spPr bwMode="auto">
          <a:xfrm>
            <a:off x="5695643" y="3523861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Folyamatábra: Bekötés 10"/>
          <p:cNvSpPr/>
          <p:nvPr/>
        </p:nvSpPr>
        <p:spPr bwMode="auto">
          <a:xfrm>
            <a:off x="4586055" y="4717355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Folyamatábra: Bekötés 11"/>
          <p:cNvSpPr/>
          <p:nvPr/>
        </p:nvSpPr>
        <p:spPr bwMode="auto">
          <a:xfrm>
            <a:off x="5078439" y="5084127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44386" y="1505876"/>
            <a:ext cx="2664197" cy="2029427"/>
          </a:xfrm>
          <a:prstGeom prst="wedgeRoundRectCallout">
            <a:avLst>
              <a:gd name="adj1" fmla="val 97882"/>
              <a:gd name="adj2" fmla="val 63057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Budapest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E-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Solar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Földművelésügyi Minisztérium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Határon Átnyúló Kezdeményezések Közép-európai Segítő Szolgálata (CESCI)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nl-NL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Herman Ottó Intézet Nonprofit Kft.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HÉTFA Kutatóintézet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Katasztrófavédelmi Műveleti Szolgálat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Kerékpáros Magyarország Szövetség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KTI Közlekedéstudományi Intézet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Külgazdasági és Külügyminisztérium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Turisztikai Ügynökség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Nemzeti Fejlesztési Minisztérium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Rail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Cargo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Hungária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UniCredit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Bank Hungary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30084" y="1794532"/>
            <a:ext cx="3827424" cy="4036373"/>
          </a:xfrm>
          <a:prstGeom prst="wedgeRoundRectCallout">
            <a:avLst>
              <a:gd name="adj1" fmla="val 65328"/>
              <a:gd name="adj2" fmla="val 23316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Vas megye/Komitat Vas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Bük, Bükfürdő Közhasznú Turisztikai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Csörötnek Község Önkormányzata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Térségfejlesztő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Felsőfokú Tanulmányok Intézete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Írottkő Natúrparkért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Kóczián Pihenőház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Kőszeg Város Önkormányzata és Önkormányzati Hivatala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Posztó Nyugdíjas Klub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Sziget Vendégház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Nyőgéri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Közös Önkormányzati Hivatal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Hegypásztor Kör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Őrségi Nemzeti Park Igazgatóság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Szentgotthárd és Térsége Turisztikai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Szentgotthárd Város Önkormányzata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Északnyugat-Magyarországi Közlekedési Központ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Kámoni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Arborétum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KTI Északnyugat magyarországi Közlekedésszervező Iroda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Limex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Szakszervezeti Szövetség Nyugat-dunántúli Regionális Képviselete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Nyugat-dunántúli Vízügyi Igazgatóság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Novum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Nonprofit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PIRINVEST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Régiófókusz Közhasznú Nonprofit Kft.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Savaria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Agentura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Savaria Urbanisztikai Nyári Egyetem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Szombathely Megyei Jogú Város Önkormányzata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Szombathelyi Turisztikai és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Tetsvérvárosi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Egyesület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Kormányhivatal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Önkormányzati Hivatal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Tudományos Ismeretterjesztő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Vasvár Város Önkormányzata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Cím 4"/>
          <p:cNvSpPr>
            <a:spLocks noGrp="1"/>
          </p:cNvSpPr>
          <p:nvPr>
            <p:ph type="title"/>
          </p:nvPr>
        </p:nvSpPr>
        <p:spPr>
          <a:xfrm>
            <a:off x="1961804" y="107601"/>
            <a:ext cx="4887883" cy="1009934"/>
          </a:xfrm>
        </p:spPr>
        <p:txBody>
          <a:bodyPr>
            <a:noAutofit/>
          </a:bodyPr>
          <a:lstStyle/>
          <a:p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hálózati résztvevői térkép / </a:t>
            </a:r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</a:t>
            </a:r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Akteurslandkarte</a:t>
            </a:r>
            <a:endParaRPr lang="hu-H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71052" y="1152497"/>
            <a:ext cx="3702282" cy="4160908"/>
          </a:xfrm>
          <a:prstGeom prst="wedgeRoundRectCallout">
            <a:avLst>
              <a:gd name="adj1" fmla="val 72771"/>
              <a:gd name="adj2" fmla="val 12415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Kulturverein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Grenzgänger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Projektberatung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Schlögl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AMS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Amt der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Burgenländischen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Landesregierung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Abteilung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4.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Burgenländische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Gebietskrankenkasse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Energie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Forschung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GmbH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Bildungsdirektion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Landesamtdirektion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LSR-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Landesschulrat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MiRo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Mobility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GmbH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Mobilitätszantrale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Österreichische Gewerkschaftsbund Landesorganisation Burgenland (ÖGB)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Regionalmanagement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GmbH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Regionale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Koordinierungsstelle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Verein der </a:t>
            </a:r>
            <a:r>
              <a:rPr kumimoji="0" lang="de-DE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Bgld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. Naturschutzorgane (VBNO)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Eisenstadt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Verein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Pannarch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Wirtschaftskammer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Tourismusregion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Güssing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in der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Weinidylle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Nationalpark Neusiedler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See-Seewinkel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Nemzeti Park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Weinidylle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Südburgenland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Sürburgenland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/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Tourismusverband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Region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TV Region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Tourismusregion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RMB/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Naturparkmanagement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/ARGE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Rechnitz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(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Rohonc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Gemeinde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Schattendorf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Gemeinde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Zillingtal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40524" y="1211041"/>
            <a:ext cx="3827424" cy="5360891"/>
          </a:xfrm>
          <a:prstGeom prst="wedgeRoundRectCallout">
            <a:avLst>
              <a:gd name="adj1" fmla="val 83704"/>
              <a:gd name="adj2" fmla="val -5834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Győr-Moson-Sopron megye/Komitat Győr-Moson-Sopron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Ágfalva Község Önkormányzata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Német Nemzetiségi Önkormányzat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Pisztráng Kör Egyesület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Arrabona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EGTC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Egyesített Egészségügyi és Szociális Intézmény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Észak-dunántúli Vízügyi Igazgatóság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Győr-Moson-Sopron Megyei  Katasztrófavédelmi Igazgatóság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Győr-Moson-Sopron Megyei Önkormányzat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 Műszaki SZC Hild József Építőipari Szakgimnáziuma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Győri Térségfejlesztési és Projektmenedzsment Kft.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INNONET Nonprofit Kft.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Magyar Államkincstár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Magyarországi Éghajlatvédelmi Szövetség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Széchenyi István Egyetem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Kimle Község Önkormányzata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Szigetköz-Mosoni-Sík LEADER Egyesület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Szigetköz Turizmusáért Egyesület TDM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Rajkai Hármashatár Kft.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Rajkai Közös Önkormányzati Hivatal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Répceszemere Idősek otthona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Fertő-Hanság Nemzeti Park Igazgatóság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Sarród Község Önkormányzata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Fabricius Endre Evangélikus Szeretetotthon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Győr-Sopron-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Ebenfurti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Vasút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Zrt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InnoDental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Fogászati -és Egészségturisztikai Klaszter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Kisalföldi Vállalkozásfejlesztési Alapítvány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Pannon Fa és Bútoripari Klaszter 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Scardobona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Consulting Kft.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 és Vidéke Ipartestület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 Megyei Jogú Város Önkormányzata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Egyetem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Erzsébet Oktató Kórház és Rehabilitációs Intézet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Kereskedelmi és Iparkamara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Német Nemzetiségi Önkormányzat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Tankerületi Központ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Polgármesteri Hivatal Sopronkövesd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Sopronkövesdi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Közös Önkormányzati Hivatal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Pannontáj-Sokoró Natúrpark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6836" y="1000819"/>
            <a:ext cx="2664197" cy="1954444"/>
          </a:xfrm>
          <a:prstGeom prst="wedgeRoundRectCallout">
            <a:avLst>
              <a:gd name="adj1" fmla="val 100725"/>
              <a:gd name="adj2" fmla="val 24861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Bécs/Wien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Kinderfreunde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Magistrat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Veterinärmedizinische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Good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Deal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Consulting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Bauerbeiter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Urlaubs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Und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Abfertigungskasse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Mecca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Consulting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ÖAR GmbH/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Beratung&amp;Entwicklung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Österreichische Bundesbahnen Personenverkehr AG Regionalmanagement Ostregion Markt Burgenland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Raab-Oedenburg-Ebenfurter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Eisenbahn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für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Bodenkultur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Verkehrsverbund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Ost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-Region (VOR) GmbH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Bundesrat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Republic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282945" y="4448958"/>
            <a:ext cx="3181330" cy="1077133"/>
          </a:xfrm>
          <a:prstGeom prst="wedgeRoundRectCallout">
            <a:avLst>
              <a:gd name="adj1" fmla="val -92825"/>
              <a:gd name="adj2" fmla="val -63812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Stájerország/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Steiermark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de-DE" sz="700" b="1" dirty="0">
                <a:solidFill>
                  <a:srgbClr val="000000"/>
                </a:solidFill>
                <a:latin typeface="Tahoma" pitchFamily="34" charset="0"/>
              </a:rPr>
              <a:t>Amt der. Steiermärkischen Landesregierung – Abteilung 14 Wasserwirtschaftliche Planung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de-DE" sz="700" b="1" dirty="0">
                <a:solidFill>
                  <a:srgbClr val="000000"/>
                </a:solidFill>
                <a:latin typeface="Tahoma" pitchFamily="34" charset="0"/>
              </a:rPr>
              <a:t>Amt der Steiermärkischen Landesregierung - Abteilung 17 Landes- und Regionalentwicklung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Verband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Naturparke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Österreichs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Regions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Entwicklungs- und Management Oststeiermark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Gmbh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(REO)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11151" y="1191154"/>
            <a:ext cx="3312368" cy="3870255"/>
          </a:xfrm>
          <a:prstGeom prst="wedgeRoundRectCallout">
            <a:avLst>
              <a:gd name="adj1" fmla="val -84728"/>
              <a:gd name="adj2" fmla="val -7164"/>
              <a:gd name="adj3" fmla="val 16667"/>
            </a:avLst>
          </a:prstGeom>
          <a:solidFill>
            <a:srgbClr val="FFFFFF">
              <a:alpha val="8039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Alsó-Ausztria/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Römerland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Carnuntum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Hainburg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NÖ.Regional.GmbH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Landesschulrat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Marktgemeinde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Lassee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Region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Bucklige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Welt-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Wechselland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Kleinregion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Schneebergland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Kulturinitiative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Schneebergland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LEADER Region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Süd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Regionalverband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Industrieviertel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Landtag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Amt 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Landesregierung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Amt der Niederösterreich Landesregierung Abt. Kindergärten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ecoplus.Cluster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Niederösterreichischer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Gesundheits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- und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Sozialfonds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Wirtschaftskammer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Marktgemeinde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Weissenbach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 der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Triesting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Corvinuskreis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Neustadt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Arbeiterkammer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Neustadt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Gymnasium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Sachsenbrunn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Gymnasium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Apor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vilmos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School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in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Györ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NÖ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Forschung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und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Bildung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Pitten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Grimmenstein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HTL Wiener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Neustadt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Payerbach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Rohr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im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Gebirge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Zauberchor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Freiwillige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Feuerwehr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460172" y="3661315"/>
            <a:ext cx="3424145" cy="1530812"/>
          </a:xfrm>
          <a:prstGeom prst="wedgeRoundRectCallout">
            <a:avLst>
              <a:gd name="adj1" fmla="val -59596"/>
              <a:gd name="adj2" fmla="val 46088"/>
              <a:gd name="adj3" fmla="val 16667"/>
            </a:avLst>
          </a:prstGeom>
          <a:solidFill>
            <a:srgbClr val="FFFFFF">
              <a:alpha val="8039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Zala megye/Komitat Zala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 Megyei Cigány Civil Szervezet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Keszthely és környéke Kistérségi Többcélú Társulás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Egyetem Georgikon Kar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Lenti és Vidéke Fejlesztési Ügynökség Közhasznú Nonprofit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MJ Kanizsa Consulting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Civil a civilekért Egyesület /Hangya Szociális Szövetkezet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Közösségi Értékekért Egyesület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 Megyei Önkormányzat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Zalaegerszegi Polgármesteri Hivatal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Széchenyi Programiroda Nonprofit Kft.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451893" y="2481240"/>
            <a:ext cx="7907704" cy="2832165"/>
          </a:xfrm>
          <a:prstGeom prst="wedgeRoundRectCallout">
            <a:avLst>
              <a:gd name="adj1" fmla="val 17887"/>
              <a:gd name="adj2" fmla="val -43093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Összesen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185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db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projektben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részt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vett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szervezet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Insgesamt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185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im Projekt teilgenommenen Organisationen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161723" y="2108633"/>
            <a:ext cx="4968551" cy="3722271"/>
          </a:xfrm>
          <a:prstGeom prst="wedgeRoundRectCallout">
            <a:avLst>
              <a:gd name="adj1" fmla="val 17887"/>
              <a:gd name="adj2" fmla="val -43093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Programterületen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kívüli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szervezetek</a:t>
            </a:r>
            <a:endParaRPr lang="hu-HU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Organisationen von außerhalb des Programmgebiets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Karawanken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Geopark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(Karintia/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Kärnten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Leader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Region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Nockregion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Stadtgemeinde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Hermagor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Geopark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Karnische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Alpen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Tourismusinformation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Tarvis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Balaton-felvidéki Nemzeti Park Igazgatóság (Veszprém megye/Komitat Veszprém)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Naturpark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Szövetség (Békés megye/Komitat Békés)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Felső-Bácska Homokhát Natúrpark (Bács-Kiskun megye/Komitat Bács-Kiskun)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Dombóvári Önkormányzati Hivatal (Tolna megye/Komitat Tolna)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Balatoni Integrációs Közhasznú Nonprofit Kft. (Somogy megye/Komitat Somogy)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Bükki Nemzeti Park Igazgatóság (Borsod-Abaúj-Zemplén megye/Komitat Borsod-Abaúj-Zemplén)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Szatmár-Beregi Natúrpark (Szabolcs-Szatmár-Bereg megye/Komitat Szabolcs-Szatmár-Bereg)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Cserhát Natúrpark (Nógrád megye/Komitat Nógrád)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Budakörnyéki Natúrpark (Pest megye/Komitat Pest)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Pozsony Megyei Önkormányzat (SLO)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Magistrat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Hlavného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mesta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Bratislavy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(SLO)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EUREGI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Bayerischer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Wald-Böhmerwald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(GER)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Buchbach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Bürgermeisterin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 (GER)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4" grpId="0" animBg="1"/>
      <p:bldP spid="24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20" grpId="0" animBg="1"/>
      <p:bldP spid="20" grpId="1" animBg="1"/>
      <p:bldP spid="19" grpId="0" animBg="1"/>
      <p:bldP spid="1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</TotalTime>
  <Words>1045</Words>
  <Application>Microsoft Office PowerPoint</Application>
  <PresentationFormat>Diavetítés a képernyőre (4:3 oldalarány)</PresentationFormat>
  <Paragraphs>207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Calibri</vt:lpstr>
      <vt:lpstr>Tahoma</vt:lpstr>
      <vt:lpstr>Tw Cen MT</vt:lpstr>
      <vt:lpstr>Tw Cen MT Condensed</vt:lpstr>
      <vt:lpstr>Wingdings 3</vt:lpstr>
      <vt:lpstr>Integral</vt:lpstr>
      <vt:lpstr>ConnReg AT-HU hálózati résztvevői térkép   ConnReg AT-HU Akteurslandkarte</vt:lpstr>
      <vt:lpstr>ConnReg AT-HU hálózati résztvevői térkép / ConnReg AT-HU Akteurslandkarte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Annemarie Trojer</dc:creator>
  <cp:lastModifiedBy>Károlyi Tímea</cp:lastModifiedBy>
  <cp:revision>124</cp:revision>
  <cp:lastPrinted>2019-06-14T05:41:56Z</cp:lastPrinted>
  <dcterms:created xsi:type="dcterms:W3CDTF">2017-02-09T13:51:40Z</dcterms:created>
  <dcterms:modified xsi:type="dcterms:W3CDTF">2020-03-03T13:23:03Z</dcterms:modified>
</cp:coreProperties>
</file>